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2" r:id="rId100"/>
    <p:sldId id="363" r:id="rId101"/>
    <p:sldId id="364" r:id="rId102"/>
    <p:sldId id="365" r:id="rId103"/>
    <p:sldId id="367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440A8-397D-4321-90D4-F30DF2C25899}" type="datetimeFigureOut">
              <a:rPr lang="en-IN" smtClean="0"/>
              <a:t>07-11-2014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C9041-DE7D-4880-8F55-35CAB4D397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78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3550" y="722313"/>
            <a:ext cx="6392863" cy="3597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80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5007" tIns="47499" rIns="95007" bIns="47499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2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90" tIns="48495" rIns="96990" bIns="48495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87400" indent="-30162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211263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97038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81225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384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56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28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100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909804F-8B2C-4442-B6B4-A580D8A7ED8B}" type="slidenum">
              <a:rPr lang="en-US" altLang="en-US" sz="1300">
                <a:latin typeface="Times New Roman" pitchFamily="18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5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90" tIns="48495" rIns="96990" bIns="48495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87400" indent="-30162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211263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97038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81225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384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56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28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100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EAEE13A-BB7A-4D16-B031-FA0AF223035A}" type="slidenum">
              <a:rPr lang="en-US" altLang="en-US" sz="1300">
                <a:latin typeface="Times New Roman" pitchFamily="18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6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90" tIns="48495" rIns="96990" bIns="48495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87400" indent="-30162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211263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97038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81225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384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56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28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10025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842C9F-5DD4-44C4-A439-1471F51D0FE4}" type="slidenum">
              <a:rPr lang="en-US" altLang="en-US" sz="1300">
                <a:latin typeface="Times New Roman" pitchFamily="18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4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79B4621-89EC-4283-985D-23BA9A514A0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70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87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709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8251" y="152400"/>
            <a:ext cx="2781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47051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03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38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143000"/>
            <a:ext cx="5444067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28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39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85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143000"/>
            <a:ext cx="5444067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427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705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39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42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08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36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0405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218" y="1143000"/>
            <a:ext cx="1109133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Third Level</a:t>
            </a: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406400" y="838201"/>
            <a:ext cx="11379200" cy="7497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IN" altLang="en-US" sz="1400" smtClean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06400" y="6522630"/>
            <a:ext cx="11379200" cy="7497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IN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21347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1" fontAlgn="base" hangingPunct="1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1" fontAlgn="base" hangingPunct="1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6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6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6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e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8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8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6.emf"/><Relationship Id="rId5" Type="http://schemas.openxmlformats.org/officeDocument/2006/relationships/oleObject" Target="../embeddings/Microsoft_Word_97_-_2003_Document5.doc"/><Relationship Id="rId4" Type="http://schemas.openxmlformats.org/officeDocument/2006/relationships/image" Target="../media/image8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7.emf"/><Relationship Id="rId5" Type="http://schemas.openxmlformats.org/officeDocument/2006/relationships/oleObject" Target="../embeddings/Microsoft_Word_97_-_2003_Document7.doc"/><Relationship Id="rId4" Type="http://schemas.openxmlformats.org/officeDocument/2006/relationships/image" Target="../media/image8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88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Cluster Analysis: Basic Concepts </a:t>
            </a:r>
            <a:br>
              <a:rPr lang="en-US" altLang="en-US" dirty="0" smtClean="0">
                <a:solidFill>
                  <a:srgbClr val="002060"/>
                </a:solidFill>
              </a:rPr>
            </a:br>
            <a:r>
              <a:rPr lang="en-US" altLang="en-US" dirty="0" smtClean="0">
                <a:solidFill>
                  <a:srgbClr val="002060"/>
                </a:solidFill>
              </a:rPr>
              <a:t>and Algorithms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4817705"/>
            <a:ext cx="624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3200" dirty="0">
                <a:solidFill>
                  <a:srgbClr val="002060"/>
                </a:solidFill>
              </a:rPr>
              <a:t>K. Ramachandra Murthy</a:t>
            </a:r>
          </a:p>
        </p:txBody>
      </p:sp>
    </p:spTree>
    <p:extLst>
      <p:ext uri="{BB962C8B-B14F-4D97-AF65-F5344CB8AC3E}">
        <p14:creationId xmlns:p14="http://schemas.microsoft.com/office/powerpoint/2010/main" val="6935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264" y="319088"/>
            <a:ext cx="7297737" cy="442912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Type of data in clustering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4375" y="1219200"/>
            <a:ext cx="8223250" cy="4876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en-US" sz="2400" u="sng" dirty="0"/>
              <a:t>Interval-scaled variables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400" u="sng" dirty="0"/>
              <a:t>Binary variables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400" u="sng" dirty="0"/>
              <a:t>Nominal, ordinal, and ratio variables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400" u="sng" dirty="0"/>
              <a:t>Variables of mixed types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1815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i="1" dirty="0">
                <a:solidFill>
                  <a:srgbClr val="002060"/>
                </a:solidFill>
              </a:rPr>
              <a:t>CLARA</a:t>
            </a:r>
            <a:r>
              <a:rPr lang="en-IN" sz="2800" dirty="0">
                <a:solidFill>
                  <a:srgbClr val="002060"/>
                </a:solidFill>
              </a:rPr>
              <a:t>: Different View</a:t>
            </a:r>
            <a:endParaRPr lang="en-IN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73314" y="2820325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44503" y="2803017"/>
            <a:ext cx="796886" cy="648649"/>
            <a:chOff x="1475657" y="260070"/>
            <a:chExt cx="796886" cy="648649"/>
          </a:xfrm>
        </p:grpSpPr>
        <p:sp>
          <p:nvSpPr>
            <p:cNvPr id="7" name="Oval 6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60730" y="2771081"/>
            <a:ext cx="796886" cy="648649"/>
            <a:chOff x="1475657" y="260070"/>
            <a:chExt cx="796886" cy="648649"/>
          </a:xfrm>
        </p:grpSpPr>
        <p:sp>
          <p:nvSpPr>
            <p:cNvPr id="10" name="Oval 9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46001" y="4943230"/>
            <a:ext cx="796886" cy="648649"/>
            <a:chOff x="1475657" y="260070"/>
            <a:chExt cx="796886" cy="648649"/>
          </a:xfrm>
        </p:grpSpPr>
        <p:sp>
          <p:nvSpPr>
            <p:cNvPr id="13" name="Oval 12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E=26</a:t>
              </a:r>
              <a:endParaRPr lang="en-IN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9990" y="5218311"/>
            <a:ext cx="796886" cy="648649"/>
            <a:chOff x="1475657" y="260070"/>
            <a:chExt cx="796886" cy="648649"/>
          </a:xfrm>
        </p:grpSpPr>
        <p:sp>
          <p:nvSpPr>
            <p:cNvPr id="16" name="Oval 15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2061" y="5215173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E=9</a:t>
              </a:r>
              <a:endParaRPr lang="en-IN" sz="1600" dirty="0"/>
            </a:p>
          </p:txBody>
        </p:sp>
      </p:grpSp>
      <p:cxnSp>
        <p:nvCxnSpPr>
          <p:cNvPr id="21" name="Straight Connector 20"/>
          <p:cNvCxnSpPr>
            <a:stCxn id="4" idx="4"/>
          </p:cNvCxnSpPr>
          <p:nvPr/>
        </p:nvCxnSpPr>
        <p:spPr>
          <a:xfrm flipH="1">
            <a:off x="3942887" y="3468974"/>
            <a:ext cx="2728870" cy="1746199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16" idx="0"/>
          </p:cNvCxnSpPr>
          <p:nvPr/>
        </p:nvCxnSpPr>
        <p:spPr>
          <a:xfrm flipH="1">
            <a:off x="5738433" y="3468974"/>
            <a:ext cx="933324" cy="17493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4" idx="4"/>
            <a:endCxn id="10" idx="4"/>
          </p:cNvCxnSpPr>
          <p:nvPr/>
        </p:nvCxnSpPr>
        <p:spPr>
          <a:xfrm rot="5400000" flipH="1" flipV="1">
            <a:off x="7940843" y="2150643"/>
            <a:ext cx="49244" cy="2587416"/>
          </a:xfrm>
          <a:prstGeom prst="curvedConnector3">
            <a:avLst>
              <a:gd name="adj1" fmla="val -67386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2"/>
            <a:endCxn id="13" idx="6"/>
          </p:cNvCxnSpPr>
          <p:nvPr/>
        </p:nvCxnSpPr>
        <p:spPr>
          <a:xfrm flipH="1">
            <a:off x="3942887" y="3451666"/>
            <a:ext cx="4077070" cy="181588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9" idx="0"/>
          </p:cNvCxnSpPr>
          <p:nvPr/>
        </p:nvCxnSpPr>
        <p:spPr>
          <a:xfrm flipH="1">
            <a:off x="7870504" y="3451666"/>
            <a:ext cx="172442" cy="17635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  <a:endCxn id="19" idx="7"/>
          </p:cNvCxnSpPr>
          <p:nvPr/>
        </p:nvCxnSpPr>
        <p:spPr>
          <a:xfrm flipH="1">
            <a:off x="8152246" y="3419730"/>
            <a:ext cx="1083938" cy="18904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4"/>
            <a:endCxn id="16" idx="4"/>
          </p:cNvCxnSpPr>
          <p:nvPr/>
        </p:nvCxnSpPr>
        <p:spPr>
          <a:xfrm rot="16200000" flipH="1">
            <a:off x="4503899" y="4632424"/>
            <a:ext cx="275081" cy="2193989"/>
          </a:xfrm>
          <a:prstGeom prst="curvedConnector3">
            <a:avLst>
              <a:gd name="adj1" fmla="val 183103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4" idx="2"/>
            <a:endCxn id="19" idx="4"/>
          </p:cNvCxnSpPr>
          <p:nvPr/>
        </p:nvCxnSpPr>
        <p:spPr>
          <a:xfrm rot="16200000" flipH="1">
            <a:off x="5560009" y="3553325"/>
            <a:ext cx="271943" cy="4349049"/>
          </a:xfrm>
          <a:prstGeom prst="curvedConnector3">
            <a:avLst>
              <a:gd name="adj1" fmla="val 276259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7" idx="2"/>
            <a:endCxn id="19" idx="4"/>
          </p:cNvCxnSpPr>
          <p:nvPr/>
        </p:nvCxnSpPr>
        <p:spPr>
          <a:xfrm rot="5400000" flipH="1" flipV="1">
            <a:off x="6791405" y="4787861"/>
            <a:ext cx="3138" cy="2155059"/>
          </a:xfrm>
          <a:prstGeom prst="curvedConnector3">
            <a:avLst>
              <a:gd name="adj1" fmla="val -7284895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5400000" flipH="1" flipV="1">
            <a:off x="7348697" y="2774725"/>
            <a:ext cx="17308" cy="1371189"/>
          </a:xfrm>
          <a:prstGeom prst="curvedConnector3">
            <a:avLst>
              <a:gd name="adj1" fmla="val -1320777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8623597" y="2816089"/>
            <a:ext cx="31936" cy="1239216"/>
          </a:xfrm>
          <a:prstGeom prst="curvedConnector3">
            <a:avLst>
              <a:gd name="adj1" fmla="val -715807"/>
            </a:avLst>
          </a:prstGeom>
          <a:ln w="28575">
            <a:solidFill>
              <a:srgbClr val="1C5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43164" y="3419730"/>
            <a:ext cx="3193020" cy="18904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980374" y="2564645"/>
                <a:ext cx="271446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Sample=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patterns (n) =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clusters (k) =</a:t>
                </a:r>
                <a:r>
                  <a:rPr lang="en-IN" dirty="0">
                    <a:solidFill>
                      <a:srgbClr val="1C5A61"/>
                    </a:solidFill>
                  </a:rPr>
                  <a:t>2</a:t>
                </a:r>
                <a:endParaRPr lang="en-IN" dirty="0">
                  <a:solidFill>
                    <a:srgbClr val="1C5A6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74" y="2564645"/>
                <a:ext cx="2714461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022" b="-20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7357351" y="2447488"/>
            <a:ext cx="287152" cy="600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01612" y="2132881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2443032" y="1239758"/>
            <a:ext cx="5594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A40000"/>
                </a:solidFill>
              </a:rPr>
              <a:t>This graph is a sub-graph of the PAM graph.</a:t>
            </a:r>
            <a:endParaRPr lang="en-IN" sz="2400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i="1" dirty="0">
                <a:solidFill>
                  <a:srgbClr val="002060"/>
                </a:solidFill>
              </a:rPr>
              <a:t>CLARA</a:t>
            </a:r>
            <a:r>
              <a:rPr lang="en-IN" sz="2800" dirty="0">
                <a:solidFill>
                  <a:srgbClr val="002060"/>
                </a:solidFill>
              </a:rPr>
              <a:t>: Different View</a:t>
            </a:r>
            <a:endParaRPr lang="en-IN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62979" y="1143001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aseline="-25000" dirty="0"/>
                <a:t>2</a:t>
              </a:r>
              <a:r>
                <a:rPr lang="en-IN" sz="1600" b="1" dirty="0"/>
                <a:t>,0</a:t>
              </a:r>
              <a:r>
                <a:rPr lang="en-IN" sz="1600" baseline="-25000" dirty="0"/>
                <a:t>3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816" y="2860081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9863" y="2842773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7603" y="2810837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73314" y="2820325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4503" y="2803017"/>
            <a:ext cx="796886" cy="648649"/>
            <a:chOff x="1475657" y="260070"/>
            <a:chExt cx="796886" cy="648649"/>
          </a:xfrm>
        </p:grpSpPr>
        <p:sp>
          <p:nvSpPr>
            <p:cNvPr id="22" name="Oval 2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60730" y="2771081"/>
            <a:ext cx="796886" cy="648649"/>
            <a:chOff x="1475657" y="260070"/>
            <a:chExt cx="796886" cy="648649"/>
          </a:xfrm>
        </p:grpSpPr>
        <p:sp>
          <p:nvSpPr>
            <p:cNvPr id="25" name="Oval 2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6001" y="4943230"/>
            <a:ext cx="796886" cy="648649"/>
            <a:chOff x="1475657" y="260070"/>
            <a:chExt cx="796886" cy="648649"/>
          </a:xfrm>
        </p:grpSpPr>
        <p:sp>
          <p:nvSpPr>
            <p:cNvPr id="28" name="Oval 27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E=26</a:t>
              </a:r>
              <a:endParaRPr lang="en-IN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9990" y="5218311"/>
            <a:ext cx="796886" cy="648649"/>
            <a:chOff x="1475657" y="260070"/>
            <a:chExt cx="796886" cy="648649"/>
          </a:xfrm>
        </p:grpSpPr>
        <p:sp>
          <p:nvSpPr>
            <p:cNvPr id="31" name="Oval 30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cxnSp>
        <p:nvCxnSpPr>
          <p:cNvPr id="37" name="Straight Connector 36"/>
          <p:cNvCxnSpPr>
            <a:endCxn id="9" idx="7"/>
          </p:cNvCxnSpPr>
          <p:nvPr/>
        </p:nvCxnSpPr>
        <p:spPr>
          <a:xfrm flipH="1">
            <a:off x="3146002" y="1683928"/>
            <a:ext cx="2330427" cy="127114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2" idx="7"/>
          </p:cNvCxnSpPr>
          <p:nvPr/>
        </p:nvCxnSpPr>
        <p:spPr>
          <a:xfrm flipH="1">
            <a:off x="4440048" y="1791650"/>
            <a:ext cx="1151896" cy="11461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4"/>
            <a:endCxn id="15" idx="0"/>
          </p:cNvCxnSpPr>
          <p:nvPr/>
        </p:nvCxnSpPr>
        <p:spPr>
          <a:xfrm flipH="1">
            <a:off x="5416046" y="1791650"/>
            <a:ext cx="345376" cy="10191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" idx="0"/>
          </p:cNvCxnSpPr>
          <p:nvPr/>
        </p:nvCxnSpPr>
        <p:spPr>
          <a:xfrm>
            <a:off x="5874871" y="1791650"/>
            <a:ext cx="796886" cy="10286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66732" y="1736026"/>
            <a:ext cx="1703840" cy="12190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" idx="5"/>
          </p:cNvCxnSpPr>
          <p:nvPr/>
        </p:nvCxnSpPr>
        <p:spPr>
          <a:xfrm>
            <a:off x="6043164" y="1696658"/>
            <a:ext cx="2984638" cy="117805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9" idx="4"/>
            <a:endCxn id="12" idx="4"/>
          </p:cNvCxnSpPr>
          <p:nvPr/>
        </p:nvCxnSpPr>
        <p:spPr>
          <a:xfrm rot="5400000" flipH="1" flipV="1">
            <a:off x="3502628" y="2853052"/>
            <a:ext cx="17308" cy="1294047"/>
          </a:xfrm>
          <a:prstGeom prst="curvedConnector3">
            <a:avLst>
              <a:gd name="adj1" fmla="val -132077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9" idx="4"/>
            <a:endCxn id="15" idx="4"/>
          </p:cNvCxnSpPr>
          <p:nvPr/>
        </p:nvCxnSpPr>
        <p:spPr>
          <a:xfrm rot="5400000" flipH="1" flipV="1">
            <a:off x="4115530" y="2208214"/>
            <a:ext cx="49244" cy="2551787"/>
          </a:xfrm>
          <a:prstGeom prst="curvedConnector3">
            <a:avLst>
              <a:gd name="adj1" fmla="val -82361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9" idx="4"/>
            <a:endCxn id="19" idx="4"/>
          </p:cNvCxnSpPr>
          <p:nvPr/>
        </p:nvCxnSpPr>
        <p:spPr>
          <a:xfrm rot="5400000" flipH="1" flipV="1">
            <a:off x="4748130" y="1585102"/>
            <a:ext cx="39756" cy="3807498"/>
          </a:xfrm>
          <a:prstGeom prst="curvedConnector3">
            <a:avLst>
              <a:gd name="adj1" fmla="val -150244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24417" y="3491422"/>
            <a:ext cx="2667779" cy="17968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4"/>
            <a:endCxn id="28" idx="1"/>
          </p:cNvCxnSpPr>
          <p:nvPr/>
        </p:nvCxnSpPr>
        <p:spPr>
          <a:xfrm>
            <a:off x="2864260" y="3508729"/>
            <a:ext cx="398443" cy="15294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472061" y="5215173"/>
            <a:ext cx="796886" cy="648649"/>
            <a:chOff x="1475657" y="260070"/>
            <a:chExt cx="796886" cy="648649"/>
          </a:xfrm>
        </p:grpSpPr>
        <p:sp>
          <p:nvSpPr>
            <p:cNvPr id="43" name="Oval 42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E=9</a:t>
              </a:r>
              <a:endParaRPr lang="en-IN" sz="1600" dirty="0"/>
            </a:p>
          </p:txBody>
        </p:sp>
      </p:grpSp>
      <p:cxnSp>
        <p:nvCxnSpPr>
          <p:cNvPr id="33" name="Curved Connector 32"/>
          <p:cNvCxnSpPr>
            <a:stCxn id="13" idx="2"/>
            <a:endCxn id="15" idx="4"/>
          </p:cNvCxnSpPr>
          <p:nvPr/>
        </p:nvCxnSpPr>
        <p:spPr>
          <a:xfrm rot="5400000" flipH="1" flipV="1">
            <a:off x="4759713" y="2835089"/>
            <a:ext cx="31936" cy="1280729"/>
          </a:xfrm>
          <a:prstGeom prst="curvedConnector3">
            <a:avLst>
              <a:gd name="adj1" fmla="val -71580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2" idx="4"/>
            <a:endCxn id="22" idx="4"/>
          </p:cNvCxnSpPr>
          <p:nvPr/>
        </p:nvCxnSpPr>
        <p:spPr>
          <a:xfrm rot="5400000" flipH="1" flipV="1">
            <a:off x="6080748" y="1529223"/>
            <a:ext cx="39756" cy="3884640"/>
          </a:xfrm>
          <a:prstGeom prst="curvedConnector3">
            <a:avLst>
              <a:gd name="adj1" fmla="val -135405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3" idx="2"/>
            <a:endCxn id="28" idx="0"/>
          </p:cNvCxnSpPr>
          <p:nvPr/>
        </p:nvCxnSpPr>
        <p:spPr>
          <a:xfrm flipH="1">
            <a:off x="3544445" y="3491421"/>
            <a:ext cx="590873" cy="145180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" idx="4"/>
          </p:cNvCxnSpPr>
          <p:nvPr/>
        </p:nvCxnSpPr>
        <p:spPr>
          <a:xfrm>
            <a:off x="4158306" y="3491421"/>
            <a:ext cx="3326770" cy="19022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6" idx="2"/>
            <a:endCxn id="25" idx="4"/>
          </p:cNvCxnSpPr>
          <p:nvPr/>
        </p:nvCxnSpPr>
        <p:spPr>
          <a:xfrm rot="5400000" flipH="1" flipV="1">
            <a:off x="7306237" y="1506549"/>
            <a:ext cx="39756" cy="3866116"/>
          </a:xfrm>
          <a:prstGeom prst="curvedConnector3">
            <a:avLst>
              <a:gd name="adj1" fmla="val -1316953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" idx="2"/>
            <a:endCxn id="31" idx="0"/>
          </p:cNvCxnSpPr>
          <p:nvPr/>
        </p:nvCxnSpPr>
        <p:spPr>
          <a:xfrm>
            <a:off x="5393057" y="3459486"/>
            <a:ext cx="345376" cy="17588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2"/>
          </p:cNvCxnSpPr>
          <p:nvPr/>
        </p:nvCxnSpPr>
        <p:spPr>
          <a:xfrm>
            <a:off x="5393058" y="3459485"/>
            <a:ext cx="2277515" cy="18080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9" idx="4"/>
          </p:cNvCxnSpPr>
          <p:nvPr/>
        </p:nvCxnSpPr>
        <p:spPr>
          <a:xfrm flipH="1">
            <a:off x="3942887" y="3468974"/>
            <a:ext cx="2728870" cy="1746199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9" idx="4"/>
            <a:endCxn id="31" idx="0"/>
          </p:cNvCxnSpPr>
          <p:nvPr/>
        </p:nvCxnSpPr>
        <p:spPr>
          <a:xfrm flipH="1">
            <a:off x="5738433" y="3468974"/>
            <a:ext cx="933324" cy="17493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19" idx="4"/>
            <a:endCxn id="22" idx="4"/>
          </p:cNvCxnSpPr>
          <p:nvPr/>
        </p:nvCxnSpPr>
        <p:spPr>
          <a:xfrm rot="5400000" flipH="1" flipV="1">
            <a:off x="7348697" y="2774725"/>
            <a:ext cx="17308" cy="1371189"/>
          </a:xfrm>
          <a:prstGeom prst="curvedConnector3">
            <a:avLst>
              <a:gd name="adj1" fmla="val -1320777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9" idx="4"/>
            <a:endCxn id="25" idx="4"/>
          </p:cNvCxnSpPr>
          <p:nvPr/>
        </p:nvCxnSpPr>
        <p:spPr>
          <a:xfrm rot="5400000" flipH="1" flipV="1">
            <a:off x="7940843" y="2150643"/>
            <a:ext cx="49244" cy="2587416"/>
          </a:xfrm>
          <a:prstGeom prst="curvedConnector3">
            <a:avLst>
              <a:gd name="adj1" fmla="val -67386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23" idx="2"/>
            <a:endCxn id="25" idx="4"/>
          </p:cNvCxnSpPr>
          <p:nvPr/>
        </p:nvCxnSpPr>
        <p:spPr>
          <a:xfrm rot="5400000" flipH="1" flipV="1">
            <a:off x="8623597" y="2816089"/>
            <a:ext cx="31936" cy="1239216"/>
          </a:xfrm>
          <a:prstGeom prst="curvedConnector3">
            <a:avLst>
              <a:gd name="adj1" fmla="val -715807"/>
            </a:avLst>
          </a:prstGeom>
          <a:ln w="28575">
            <a:solidFill>
              <a:srgbClr val="1C5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2"/>
            <a:endCxn id="28" idx="6"/>
          </p:cNvCxnSpPr>
          <p:nvPr/>
        </p:nvCxnSpPr>
        <p:spPr>
          <a:xfrm flipH="1">
            <a:off x="3942887" y="3451666"/>
            <a:ext cx="4077070" cy="181588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4"/>
            <a:endCxn id="43" idx="0"/>
          </p:cNvCxnSpPr>
          <p:nvPr/>
        </p:nvCxnSpPr>
        <p:spPr>
          <a:xfrm flipH="1">
            <a:off x="7870504" y="3451666"/>
            <a:ext cx="172442" cy="17635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6" idx="2"/>
            <a:endCxn id="43" idx="7"/>
          </p:cNvCxnSpPr>
          <p:nvPr/>
        </p:nvCxnSpPr>
        <p:spPr>
          <a:xfrm flipH="1">
            <a:off x="8152246" y="3419730"/>
            <a:ext cx="1083938" cy="18904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2"/>
          </p:cNvCxnSpPr>
          <p:nvPr/>
        </p:nvCxnSpPr>
        <p:spPr>
          <a:xfrm flipH="1">
            <a:off x="6043164" y="3419730"/>
            <a:ext cx="3193020" cy="18904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28" idx="4"/>
            <a:endCxn id="31" idx="4"/>
          </p:cNvCxnSpPr>
          <p:nvPr/>
        </p:nvCxnSpPr>
        <p:spPr>
          <a:xfrm rot="16200000" flipH="1">
            <a:off x="4503899" y="4632424"/>
            <a:ext cx="275081" cy="2193989"/>
          </a:xfrm>
          <a:prstGeom prst="curvedConnector3">
            <a:avLst>
              <a:gd name="adj1" fmla="val 183103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29" idx="2"/>
            <a:endCxn id="43" idx="4"/>
          </p:cNvCxnSpPr>
          <p:nvPr/>
        </p:nvCxnSpPr>
        <p:spPr>
          <a:xfrm rot="16200000" flipH="1">
            <a:off x="5560009" y="3553325"/>
            <a:ext cx="271943" cy="4349049"/>
          </a:xfrm>
          <a:prstGeom prst="curvedConnector3">
            <a:avLst>
              <a:gd name="adj1" fmla="val 276259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32" idx="2"/>
            <a:endCxn id="43" idx="4"/>
          </p:cNvCxnSpPr>
          <p:nvPr/>
        </p:nvCxnSpPr>
        <p:spPr>
          <a:xfrm rot="5400000" flipH="1" flipV="1">
            <a:off x="6791405" y="4787861"/>
            <a:ext cx="3138" cy="2155059"/>
          </a:xfrm>
          <a:prstGeom prst="curvedConnector3">
            <a:avLst>
              <a:gd name="adj1" fmla="val -7284895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747057" y="1467325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46774" y="1310878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8305801" y="1117218"/>
                <a:ext cx="271446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Sample=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patterns (n) =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clusters (k) =</a:t>
                </a:r>
                <a:r>
                  <a:rPr lang="en-IN" dirty="0">
                    <a:solidFill>
                      <a:srgbClr val="1C5A61"/>
                    </a:solidFill>
                  </a:rPr>
                  <a:t>2</a:t>
                </a:r>
                <a:endParaRPr lang="en-IN" dirty="0">
                  <a:solidFill>
                    <a:srgbClr val="1C5A61"/>
                  </a:solidFill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1" y="1117218"/>
                <a:ext cx="2714461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022" b="-17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i="1" dirty="0">
                <a:solidFill>
                  <a:srgbClr val="002060"/>
                </a:solidFill>
              </a:rPr>
              <a:t>CLARANS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429001"/>
            <a:ext cx="713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C3300"/>
                </a:solidFill>
              </a:rPr>
              <a:t>Goal is to search in the graph for a node with minimum cost</a:t>
            </a:r>
            <a:endParaRPr lang="en-IN" sz="2800" dirty="0">
              <a:solidFill>
                <a:srgbClr val="CC3300"/>
              </a:solidFill>
            </a:endParaRPr>
          </a:p>
        </p:txBody>
      </p:sp>
      <p:sp>
        <p:nvSpPr>
          <p:cNvPr id="6" name="object 16"/>
          <p:cNvSpPr txBox="1"/>
          <p:nvPr/>
        </p:nvSpPr>
        <p:spPr>
          <a:xfrm>
            <a:off x="2286000" y="1676400"/>
            <a:ext cx="7848600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34290" indent="-342900" algn="just">
              <a:lnSpc>
                <a:spcPct val="150000"/>
              </a:lnSpc>
              <a:spcBef>
                <a:spcPts val="9"/>
              </a:spcBef>
              <a:buFont typeface="Arial" panose="020B0604020202020204" pitchFamily="34" charset="0"/>
              <a:buChar char="•"/>
            </a:pPr>
            <a:r>
              <a:rPr sz="2400" baseline="-1510" dirty="0">
                <a:cs typeface="Century Gothic"/>
              </a:rPr>
              <a:t>Does not confine the search to a localized area</a:t>
            </a:r>
            <a:endParaRPr lang="en-IN" sz="2400" baseline="-1510" dirty="0">
              <a:cs typeface="Century Gothic"/>
            </a:endParaRPr>
          </a:p>
          <a:p>
            <a:pPr marL="355600" marR="34290" indent="-342900" algn="just">
              <a:lnSpc>
                <a:spcPct val="150000"/>
              </a:lnSpc>
              <a:spcBef>
                <a:spcPts val="9"/>
              </a:spcBef>
              <a:buFont typeface="Arial" panose="020B0604020202020204" pitchFamily="34" charset="0"/>
              <a:buChar char="•"/>
            </a:pPr>
            <a:r>
              <a:rPr sz="2400" baseline="-1510" dirty="0">
                <a:cs typeface="Century Gothic"/>
              </a:rPr>
              <a:t>Stops the search </a:t>
            </a:r>
            <a:r>
              <a:rPr sz="2400" spc="4" baseline="-1510" dirty="0">
                <a:cs typeface="Century Gothic"/>
              </a:rPr>
              <a:t> </a:t>
            </a:r>
            <a:r>
              <a:rPr sz="2400" baseline="-1510" dirty="0">
                <a:cs typeface="Century Gothic"/>
              </a:rPr>
              <a:t>when a local minimum is found</a:t>
            </a:r>
            <a:endParaRPr lang="en-IN" sz="2400" baseline="-1510" dirty="0">
              <a:cs typeface="Century Gothic"/>
            </a:endParaRPr>
          </a:p>
          <a:p>
            <a:pPr marL="355600" indent="-342900" algn="just">
              <a:buFont typeface="Arial" panose="020B0604020202020204" pitchFamily="34" charset="0"/>
              <a:buChar char="•"/>
            </a:pPr>
            <a:r>
              <a:rPr lang="en-IN" sz="2400" baseline="-1510" dirty="0">
                <a:cs typeface="Century Gothic"/>
              </a:rPr>
              <a:t>Finds several local optimums and output the clustering with </a:t>
            </a:r>
            <a:r>
              <a:rPr lang="en-IN" sz="2400" baseline="-1510" dirty="0">
                <a:cs typeface="Century Gothic"/>
              </a:rPr>
              <a:t>the</a:t>
            </a:r>
            <a:r>
              <a:rPr lang="en-IN" sz="2400" spc="4" baseline="-1510" dirty="0">
                <a:cs typeface="Century Gothic"/>
              </a:rPr>
              <a:t> </a:t>
            </a:r>
            <a:r>
              <a:rPr lang="en-IN" sz="2400" baseline="-1510" dirty="0">
                <a:cs typeface="Century Gothic"/>
              </a:rPr>
              <a:t>best local </a:t>
            </a:r>
            <a:r>
              <a:rPr lang="en-IN" sz="2400" baseline="-1510" dirty="0">
                <a:cs typeface="Century Gothic"/>
              </a:rPr>
              <a:t>optimum</a:t>
            </a:r>
            <a:endParaRPr lang="en-IN" sz="2400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44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80400" cy="533400"/>
          </a:xfrm>
        </p:spPr>
        <p:txBody>
          <a:bodyPr/>
          <a:lstStyle/>
          <a:p>
            <a:r>
              <a:rPr lang="en-IN" sz="2800" i="1" dirty="0">
                <a:solidFill>
                  <a:srgbClr val="002060"/>
                </a:solidFill>
              </a:rPr>
              <a:t>CLARANS</a:t>
            </a:r>
            <a:r>
              <a:rPr lang="en-IN" sz="2800" dirty="0">
                <a:solidFill>
                  <a:srgbClr val="002060"/>
                </a:solidFill>
              </a:rPr>
              <a:t> </a:t>
            </a:r>
            <a:r>
              <a:rPr lang="en-IN" sz="2800" dirty="0">
                <a:solidFill>
                  <a:srgbClr val="002060"/>
                </a:solidFill>
              </a:rPr>
              <a:t>Properties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2400" b="1" dirty="0"/>
              <a:t>Advantages</a:t>
            </a:r>
          </a:p>
          <a:p>
            <a:pPr lvl="1" algn="just">
              <a:lnSpc>
                <a:spcPct val="150000"/>
              </a:lnSpc>
            </a:pPr>
            <a:r>
              <a:rPr lang="en-IN" sz="1800" dirty="0"/>
              <a:t>Experiments </a:t>
            </a:r>
            <a:r>
              <a:rPr lang="en-IN" sz="1800" dirty="0"/>
              <a:t>show that CLARANS is more effective than both </a:t>
            </a:r>
            <a:r>
              <a:rPr lang="en-IN" sz="1800" dirty="0"/>
              <a:t>PAM </a:t>
            </a:r>
            <a:r>
              <a:rPr lang="en-IN" dirty="0" smtClean="0"/>
              <a:t>and </a:t>
            </a:r>
            <a:r>
              <a:rPr lang="en-IN" dirty="0"/>
              <a:t>CLARA</a:t>
            </a:r>
          </a:p>
          <a:p>
            <a:pPr lvl="1" algn="just">
              <a:lnSpc>
                <a:spcPct val="150000"/>
              </a:lnSpc>
            </a:pPr>
            <a:r>
              <a:rPr lang="en-IN" sz="1800" dirty="0"/>
              <a:t> Handles outliers</a:t>
            </a:r>
          </a:p>
          <a:p>
            <a:pPr algn="just">
              <a:lnSpc>
                <a:spcPct val="150000"/>
              </a:lnSpc>
            </a:pPr>
            <a:r>
              <a:rPr lang="en-IN" sz="2400" dirty="0"/>
              <a:t> </a:t>
            </a:r>
            <a:r>
              <a:rPr lang="en-IN" sz="2400" b="1" dirty="0"/>
              <a:t>Disadvantages </a:t>
            </a:r>
          </a:p>
          <a:p>
            <a:pPr lvl="1" algn="just">
              <a:lnSpc>
                <a:spcPct val="150000"/>
              </a:lnSpc>
            </a:pPr>
            <a:r>
              <a:rPr lang="en-IN" sz="1800" dirty="0"/>
              <a:t>The </a:t>
            </a:r>
            <a:r>
              <a:rPr lang="en-IN" sz="1800" dirty="0"/>
              <a:t>computational complexity of CLARANS is </a:t>
            </a:r>
            <a:r>
              <a:rPr lang="en-IN" sz="1800" b="1" dirty="0"/>
              <a:t>O(n</a:t>
            </a:r>
            <a:r>
              <a:rPr lang="en-IN" sz="1800" b="1" baseline="30000" dirty="0"/>
              <a:t>2</a:t>
            </a:r>
            <a:r>
              <a:rPr lang="en-IN" sz="1800" b="1" dirty="0"/>
              <a:t>), </a:t>
            </a:r>
            <a:r>
              <a:rPr lang="en-IN" sz="1800" b="1" dirty="0"/>
              <a:t>where n is </a:t>
            </a:r>
            <a:r>
              <a:rPr lang="en-IN" sz="1800" b="1" dirty="0"/>
              <a:t>the </a:t>
            </a:r>
            <a:r>
              <a:rPr lang="en-IN" sz="1800" dirty="0"/>
              <a:t>number </a:t>
            </a:r>
            <a:r>
              <a:rPr lang="en-IN" sz="1800" dirty="0"/>
              <a:t>of objects</a:t>
            </a:r>
          </a:p>
          <a:p>
            <a:pPr lvl="1" algn="just">
              <a:lnSpc>
                <a:spcPct val="150000"/>
              </a:lnSpc>
            </a:pPr>
            <a:r>
              <a:rPr lang="en-IN" sz="1800" dirty="0"/>
              <a:t>The </a:t>
            </a:r>
            <a:r>
              <a:rPr lang="en-IN" sz="1800" dirty="0"/>
              <a:t>clustering quality depends on the sampling method</a:t>
            </a:r>
          </a:p>
        </p:txBody>
      </p:sp>
    </p:spTree>
    <p:extLst>
      <p:ext uri="{BB962C8B-B14F-4D97-AF65-F5344CB8AC3E}">
        <p14:creationId xmlns:p14="http://schemas.microsoft.com/office/powerpoint/2010/main" val="13573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0064" y="319088"/>
            <a:ext cx="7297737" cy="442912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Interval-valued variables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8305800" cy="4876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140000"/>
              </a:lnSpc>
            </a:pPr>
            <a:r>
              <a:rPr lang="en-US" altLang="en-US" sz="2000" dirty="0"/>
              <a:t>Standardize data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en-US" altLang="en-US" sz="2000" dirty="0"/>
              <a:t>Calculate the mean absolute deviation:</a:t>
            </a:r>
          </a:p>
          <a:p>
            <a:pPr algn="just" eaLnBrk="1" hangingPunct="1">
              <a:lnSpc>
                <a:spcPct val="140000"/>
              </a:lnSpc>
            </a:pPr>
            <a:endParaRPr lang="en-US" altLang="en-US" sz="2000" dirty="0"/>
          </a:p>
          <a:p>
            <a:pPr lvl="1"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2000" dirty="0"/>
              <a:t>      where</a:t>
            </a:r>
          </a:p>
          <a:p>
            <a:pPr lvl="1" algn="just" eaLnBrk="1" hangingPunct="1">
              <a:lnSpc>
                <a:spcPct val="140000"/>
              </a:lnSpc>
            </a:pPr>
            <a:r>
              <a:rPr lang="en-US" altLang="en-US" sz="2000" dirty="0"/>
              <a:t>Calculate the standardized measurement (</a:t>
            </a:r>
            <a:r>
              <a:rPr lang="en-US" altLang="en-US" sz="2000" i="1" dirty="0"/>
              <a:t>z-score</a:t>
            </a:r>
            <a:r>
              <a:rPr lang="en-US" altLang="en-US" sz="2000" dirty="0"/>
              <a:t>)</a:t>
            </a:r>
          </a:p>
          <a:p>
            <a:pPr algn="just" eaLnBrk="1" hangingPunct="1">
              <a:lnSpc>
                <a:spcPct val="140000"/>
              </a:lnSpc>
            </a:pPr>
            <a:endParaRPr lang="en-US" altLang="en-US" sz="2000" dirty="0"/>
          </a:p>
          <a:p>
            <a:pPr algn="just" eaLnBrk="1" hangingPunct="1">
              <a:lnSpc>
                <a:spcPct val="140000"/>
              </a:lnSpc>
            </a:pPr>
            <a:r>
              <a:rPr lang="en-US" altLang="en-US" sz="2000" dirty="0"/>
              <a:t>Using mean absolute deviation is more robust than using standard deviation 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/>
          </p:nvPr>
        </p:nvGraphicFramePr>
        <p:xfrm>
          <a:off x="3720419" y="2811236"/>
          <a:ext cx="2451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451100" imgH="431800" progId="Equation.3">
                  <p:embed/>
                </p:oleObj>
              </mc:Choice>
              <mc:Fallback>
                <p:oleObj name="Equation" r:id="rId3" imgW="2451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419" y="2811236"/>
                        <a:ext cx="24511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/>
          </p:nvPr>
        </p:nvGraphicFramePr>
        <p:xfrm>
          <a:off x="3505200" y="2286001"/>
          <a:ext cx="4343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4343400" imgH="406400" progId="Equation.3">
                  <p:embed/>
                </p:oleObj>
              </mc:Choice>
              <mc:Fallback>
                <p:oleObj name="Equation" r:id="rId5" imgW="4343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1"/>
                        <a:ext cx="4343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/>
          </p:nvPr>
        </p:nvGraphicFramePr>
        <p:xfrm>
          <a:off x="4714081" y="3792084"/>
          <a:ext cx="140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1409088" imgH="660113" progId="Equation.3">
                  <p:embed/>
                </p:oleObj>
              </mc:Choice>
              <mc:Fallback>
                <p:oleObj name="Equation" r:id="rId7" imgW="1409088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081" y="3792084"/>
                        <a:ext cx="140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149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38125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02060"/>
                </a:solidFill>
              </a:rPr>
              <a:t>Similarity and Dissimilarity Between Objects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229600" cy="4724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000" u="sng" dirty="0"/>
              <a:t>Distances</a:t>
            </a:r>
            <a:r>
              <a:rPr lang="en-US" altLang="en-US" sz="2000" dirty="0"/>
              <a:t> are normally used to measure the </a:t>
            </a:r>
            <a:r>
              <a:rPr lang="en-US" altLang="en-US" sz="2000" u="sng" dirty="0"/>
              <a:t>similarity</a:t>
            </a:r>
            <a:r>
              <a:rPr lang="en-US" altLang="en-US" sz="2000" dirty="0"/>
              <a:t> or </a:t>
            </a:r>
            <a:r>
              <a:rPr lang="en-US" altLang="en-US" sz="2000" u="sng" dirty="0"/>
              <a:t>dissimilarity</a:t>
            </a:r>
            <a:r>
              <a:rPr lang="en-US" altLang="en-US" sz="2000" dirty="0"/>
              <a:t> between two data objects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/>
              <a:t>Some popular ones include: </a:t>
            </a:r>
            <a:r>
              <a:rPr lang="en-US" altLang="en-US" sz="2000" i="1" dirty="0" err="1">
                <a:solidFill>
                  <a:srgbClr val="A40000"/>
                </a:solidFill>
              </a:rPr>
              <a:t>Minkowski</a:t>
            </a:r>
            <a:r>
              <a:rPr lang="en-US" altLang="en-US" sz="2000" i="1" dirty="0">
                <a:solidFill>
                  <a:srgbClr val="A40000"/>
                </a:solidFill>
              </a:rPr>
              <a:t> distance</a:t>
            </a:r>
            <a:endParaRPr lang="en-US" altLang="en-US" sz="2000" dirty="0"/>
          </a:p>
          <a:p>
            <a:pPr algn="just" eaLnBrk="1" hangingPunct="1">
              <a:lnSpc>
                <a:spcPct val="150000"/>
              </a:lnSpc>
            </a:pPr>
            <a:endParaRPr lang="en-US" altLang="en-US" sz="2000" dirty="0"/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/>
              <a:t>where  </a:t>
            </a:r>
            <a:r>
              <a:rPr lang="en-US" altLang="en-US" sz="2000" i="1" dirty="0" err="1"/>
              <a:t>i</a:t>
            </a:r>
            <a:r>
              <a:rPr lang="en-US" altLang="en-US" sz="2000" dirty="0"/>
              <a:t> = (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i1</a:t>
            </a:r>
            <a:r>
              <a:rPr lang="en-US" altLang="en-US" sz="2000" dirty="0"/>
              <a:t>, 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i2</a:t>
            </a:r>
            <a:r>
              <a:rPr lang="en-US" altLang="en-US" sz="2000" dirty="0"/>
              <a:t>, …, </a:t>
            </a:r>
            <a:r>
              <a:rPr lang="en-US" altLang="en-US" sz="2000" i="1" dirty="0" err="1"/>
              <a:t>x</a:t>
            </a:r>
            <a:r>
              <a:rPr lang="en-US" altLang="en-US" sz="2000" baseline="-25000" dirty="0" err="1"/>
              <a:t>ip</a:t>
            </a:r>
            <a:r>
              <a:rPr lang="en-US" altLang="en-US" sz="2000" dirty="0"/>
              <a:t>) and</a:t>
            </a:r>
            <a:r>
              <a:rPr lang="en-US" altLang="en-US" sz="2000" i="1" dirty="0"/>
              <a:t> j</a:t>
            </a:r>
            <a:r>
              <a:rPr lang="en-US" altLang="en-US" sz="2000" dirty="0"/>
              <a:t> = (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j1</a:t>
            </a:r>
            <a:r>
              <a:rPr lang="en-US" altLang="en-US" sz="2000" dirty="0"/>
              <a:t>, 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j2</a:t>
            </a:r>
            <a:r>
              <a:rPr lang="en-US" altLang="en-US" sz="2000" dirty="0"/>
              <a:t>, …, </a:t>
            </a:r>
            <a:r>
              <a:rPr lang="en-US" altLang="en-US" sz="2000" i="1" dirty="0" err="1"/>
              <a:t>x</a:t>
            </a:r>
            <a:r>
              <a:rPr lang="en-US" altLang="en-US" sz="2000" baseline="-25000" dirty="0" err="1"/>
              <a:t>jp</a:t>
            </a:r>
            <a:r>
              <a:rPr lang="en-US" altLang="en-US" sz="2000" dirty="0"/>
              <a:t>) are two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i="1" dirty="0"/>
              <a:t>p</a:t>
            </a:r>
            <a:r>
              <a:rPr lang="en-US" altLang="en-US" sz="2000" dirty="0"/>
              <a:t>-dimensional data objects,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 is a positive integer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/>
              <a:t>If </a:t>
            </a:r>
            <a:r>
              <a:rPr lang="en-US" altLang="en-US" sz="2000" i="1" dirty="0"/>
              <a:t>q</a:t>
            </a:r>
            <a:r>
              <a:rPr lang="en-US" altLang="en-US" sz="2000" dirty="0"/>
              <a:t> = </a:t>
            </a:r>
            <a:r>
              <a:rPr lang="en-US" altLang="en-US" sz="2000" i="1" dirty="0"/>
              <a:t>1</a:t>
            </a:r>
            <a:r>
              <a:rPr lang="en-US" altLang="en-US" sz="2000" dirty="0"/>
              <a:t>, </a:t>
            </a:r>
            <a:r>
              <a:rPr lang="en-US" altLang="en-US" sz="2000" i="1" dirty="0"/>
              <a:t>d</a:t>
            </a:r>
            <a:r>
              <a:rPr lang="en-US" altLang="en-US" sz="2000" dirty="0"/>
              <a:t> is </a:t>
            </a:r>
            <a:r>
              <a:rPr lang="en-US" altLang="en-US" sz="2000" dirty="0">
                <a:solidFill>
                  <a:srgbClr val="A40000"/>
                </a:solidFill>
              </a:rPr>
              <a:t>Manhattan distance</a:t>
            </a:r>
            <a:endParaRPr lang="en-US" altLang="en-US" sz="2000" i="1" dirty="0">
              <a:solidFill>
                <a:srgbClr val="A400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en-US" sz="2000" i="1" dirty="0"/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graphicFrame>
        <p:nvGraphicFramePr>
          <p:cNvPr id="13316" name="Object 1024"/>
          <p:cNvGraphicFramePr>
            <a:graphicFrameLocks noChangeAspect="1"/>
          </p:cNvGraphicFramePr>
          <p:nvPr>
            <p:extLst/>
          </p:nvPr>
        </p:nvGraphicFramePr>
        <p:xfrm>
          <a:off x="3962400" y="2819400"/>
          <a:ext cx="5334000" cy="63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5016240" imgH="596880" progId="Equation.3">
                  <p:embed/>
                </p:oleObj>
              </mc:Choice>
              <mc:Fallback>
                <p:oleObj name="Equation" r:id="rId3" imgW="501624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5334000" cy="634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025"/>
          <p:cNvGraphicFramePr>
            <a:graphicFrameLocks noChangeAspect="1"/>
          </p:cNvGraphicFramePr>
          <p:nvPr>
            <p:extLst/>
          </p:nvPr>
        </p:nvGraphicFramePr>
        <p:xfrm>
          <a:off x="3962401" y="5105400"/>
          <a:ext cx="4038600" cy="48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4292600" imgH="431800" progId="Equation.3">
                  <p:embed/>
                </p:oleObj>
              </mc:Choice>
              <mc:Fallback>
                <p:oleObj name="Equation" r:id="rId5" imgW="4292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5105400"/>
                        <a:ext cx="4038600" cy="487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641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02060"/>
                </a:solidFill>
              </a:rPr>
              <a:t>Similarity and Dissimilarity Between Objects</a:t>
            </a:r>
            <a:endParaRPr lang="en-US" altLang="en-US" sz="28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295400"/>
            <a:ext cx="8458200" cy="4953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000" i="1" dirty="0"/>
              <a:t>If q</a:t>
            </a:r>
            <a:r>
              <a:rPr lang="en-US" altLang="en-US" sz="2000" dirty="0"/>
              <a:t> = </a:t>
            </a:r>
            <a:r>
              <a:rPr lang="en-US" altLang="en-US" sz="2000" i="1" dirty="0"/>
              <a:t>2</a:t>
            </a:r>
            <a:r>
              <a:rPr lang="en-US" altLang="en-US" sz="2000" dirty="0"/>
              <a:t>,</a:t>
            </a:r>
            <a:r>
              <a:rPr lang="en-US" altLang="en-US" sz="2000" i="1" dirty="0"/>
              <a:t> d </a:t>
            </a:r>
            <a:r>
              <a:rPr lang="en-US" altLang="en-US" sz="2000" dirty="0"/>
              <a:t>is </a:t>
            </a:r>
            <a:r>
              <a:rPr lang="en-US" altLang="en-US" sz="2000" dirty="0">
                <a:solidFill>
                  <a:srgbClr val="A40000"/>
                </a:solidFill>
              </a:rPr>
              <a:t>Euclidean distance</a:t>
            </a:r>
            <a:endParaRPr lang="en-US" altLang="en-US" sz="2000" dirty="0"/>
          </a:p>
          <a:p>
            <a:pPr algn="just" eaLnBrk="1" hangingPunct="1">
              <a:lnSpc>
                <a:spcPct val="150000"/>
              </a:lnSpc>
            </a:pPr>
            <a:endParaRPr lang="en-US" altLang="en-US" sz="2000" dirty="0"/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Properties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1800" i="1" dirty="0"/>
              <a:t>d(</a:t>
            </a:r>
            <a:r>
              <a:rPr lang="en-US" altLang="en-US" sz="1800" i="1" dirty="0" err="1"/>
              <a:t>i,j</a:t>
            </a:r>
            <a:r>
              <a:rPr lang="en-US" altLang="en-US" sz="1800" i="1" dirty="0"/>
              <a:t>)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itchFamily="18" charset="2"/>
              </a:rPr>
              <a:t> 0</a:t>
            </a:r>
            <a:endParaRPr lang="en-US" altLang="en-US" sz="1800" dirty="0"/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1800" i="1" dirty="0"/>
              <a:t>d(</a:t>
            </a:r>
            <a:r>
              <a:rPr lang="en-US" altLang="en-US" sz="1800" i="1" dirty="0" err="1"/>
              <a:t>i,i</a:t>
            </a:r>
            <a:r>
              <a:rPr lang="en-US" altLang="en-US" sz="1800" i="1" dirty="0"/>
              <a:t>)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itchFamily="18" charset="2"/>
              </a:rPr>
              <a:t>= 0</a:t>
            </a:r>
            <a:endParaRPr lang="en-US" altLang="en-US" sz="1800" dirty="0"/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1800" i="1" dirty="0"/>
              <a:t>d(</a:t>
            </a:r>
            <a:r>
              <a:rPr lang="en-US" altLang="en-US" sz="1800" i="1" dirty="0" err="1"/>
              <a:t>i,j</a:t>
            </a:r>
            <a:r>
              <a:rPr lang="en-US" altLang="en-US" sz="1800" i="1" dirty="0"/>
              <a:t>)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itchFamily="18" charset="2"/>
              </a:rPr>
              <a:t>= </a:t>
            </a:r>
            <a:r>
              <a:rPr lang="en-US" altLang="en-US" sz="1800" i="1" dirty="0"/>
              <a:t>d(</a:t>
            </a:r>
            <a:r>
              <a:rPr lang="en-US" altLang="en-US" sz="1800" i="1" dirty="0" err="1"/>
              <a:t>j,i</a:t>
            </a:r>
            <a:r>
              <a:rPr lang="en-US" altLang="en-US" sz="1800" i="1" dirty="0"/>
              <a:t>)</a:t>
            </a:r>
            <a:endParaRPr lang="en-US" altLang="en-US" sz="1800" dirty="0"/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1800" i="1" dirty="0"/>
              <a:t>d(</a:t>
            </a:r>
            <a:r>
              <a:rPr lang="en-US" altLang="en-US" sz="1800" i="1" dirty="0" err="1"/>
              <a:t>i,j</a:t>
            </a:r>
            <a:r>
              <a:rPr lang="en-US" altLang="en-US" sz="1800" i="1" dirty="0"/>
              <a:t>)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itchFamily="18" charset="2"/>
              </a:rPr>
              <a:t> </a:t>
            </a:r>
            <a:r>
              <a:rPr lang="en-US" altLang="en-US" sz="1800" i="1" dirty="0"/>
              <a:t>d(</a:t>
            </a:r>
            <a:r>
              <a:rPr lang="en-US" altLang="en-US" sz="1800" i="1" dirty="0" err="1"/>
              <a:t>i,k</a:t>
            </a:r>
            <a:r>
              <a:rPr lang="en-US" altLang="en-US" sz="1800" i="1" dirty="0"/>
              <a:t>)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itchFamily="18" charset="2"/>
              </a:rPr>
              <a:t>+ </a:t>
            </a:r>
            <a:r>
              <a:rPr lang="en-US" altLang="en-US" sz="1800" i="1" dirty="0"/>
              <a:t>d(</a:t>
            </a:r>
            <a:r>
              <a:rPr lang="en-US" altLang="en-US" sz="1800" i="1" dirty="0" err="1"/>
              <a:t>k,j</a:t>
            </a:r>
            <a:r>
              <a:rPr lang="en-US" altLang="en-US" sz="1800" i="1" dirty="0"/>
              <a:t>)</a:t>
            </a:r>
            <a:endParaRPr lang="en-US" altLang="en-US" sz="1800" dirty="0">
              <a:sym typeface="Symbol" pitchFamily="18" charset="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/>
              <a:t>Also, one can use weighted distance, parametric Pearson product moment correlation, or other dissimilarity measures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/>
          </p:nvPr>
        </p:nvGraphicFramePr>
        <p:xfrm>
          <a:off x="3581400" y="1906052"/>
          <a:ext cx="5400648" cy="60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5168900" imgH="584200" progId="Equation.3">
                  <p:embed/>
                </p:oleObj>
              </mc:Choice>
              <mc:Fallback>
                <p:oleObj name="Equation" r:id="rId3" imgW="5168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06052"/>
                        <a:ext cx="5400648" cy="608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731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80400" cy="5334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Binary Variables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990600"/>
            <a:ext cx="4495800" cy="571500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200000"/>
              </a:lnSpc>
              <a:defRPr/>
            </a:pPr>
            <a:endParaRPr lang="en-US" altLang="en-US" sz="1800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1800" dirty="0"/>
              <a:t>A contingency table for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altLang="en-US" sz="1800" dirty="0"/>
              <a:t>    binary data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altLang="en-US" sz="400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1800" dirty="0"/>
              <a:t>Distance measure for symmetric binary variables: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1800" dirty="0"/>
              <a:t>Distance measure for asymmetric binary variables: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1800" dirty="0" err="1"/>
              <a:t>Jaccard</a:t>
            </a:r>
            <a:r>
              <a:rPr lang="en-US" altLang="en-US" sz="1800" dirty="0"/>
              <a:t> coefficient (</a:t>
            </a:r>
            <a:r>
              <a:rPr lang="en-US" altLang="en-US" sz="1800" i="1" dirty="0">
                <a:solidFill>
                  <a:srgbClr val="C00000"/>
                </a:solidFill>
              </a:rPr>
              <a:t>similarity</a:t>
            </a:r>
            <a:r>
              <a:rPr lang="en-US" altLang="en-US" sz="1800" dirty="0">
                <a:solidFill>
                  <a:srgbClr val="C00000"/>
                </a:solidFill>
              </a:rPr>
              <a:t> </a:t>
            </a:r>
            <a:r>
              <a:rPr lang="en-US" altLang="en-US" sz="1800" dirty="0"/>
              <a:t>measure for </a:t>
            </a:r>
            <a:r>
              <a:rPr lang="en-US" altLang="en-US" sz="1800" i="1" dirty="0"/>
              <a:t>asymmetric </a:t>
            </a:r>
            <a:r>
              <a:rPr lang="en-US" altLang="en-US" sz="1800" dirty="0"/>
              <a:t>binary variables): </a:t>
            </a:r>
          </a:p>
        </p:txBody>
      </p:sp>
      <p:graphicFrame>
        <p:nvGraphicFramePr>
          <p:cNvPr id="15368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6711950" y="5788025"/>
          <a:ext cx="34909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2387600" imgH="419100" progId="Equation.3">
                  <p:embed/>
                </p:oleObj>
              </mc:Choice>
              <mc:Fallback>
                <p:oleObj name="Equation" r:id="rId3" imgW="2387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788025"/>
                        <a:ext cx="34909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6477000" y="3200401"/>
          <a:ext cx="3810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2044700" imgH="482600" progId="Equation.3">
                  <p:embed/>
                </p:oleObj>
              </mc:Choice>
              <mc:Fallback>
                <p:oleObj name="Equation" r:id="rId5" imgW="2044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00401"/>
                        <a:ext cx="3810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6477000" y="4321176"/>
          <a:ext cx="3505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7" imgW="1701800" imgH="482600" progId="Equation.3">
                  <p:embed/>
                </p:oleObj>
              </mc:Choice>
              <mc:Fallback>
                <p:oleObj name="Equation" r:id="rId7" imgW="1701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321176"/>
                        <a:ext cx="35052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00800" y="15240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5367" name="Group 11"/>
          <p:cNvGrpSpPr>
            <a:grpSpLocks/>
          </p:cNvGrpSpPr>
          <p:nvPr/>
        </p:nvGrpSpPr>
        <p:grpSpPr bwMode="auto">
          <a:xfrm>
            <a:off x="6172200" y="928688"/>
            <a:ext cx="3810000" cy="2119312"/>
            <a:chOff x="1248" y="1257"/>
            <a:chExt cx="2400" cy="1335"/>
          </a:xfrm>
        </p:grpSpPr>
        <p:graphicFrame>
          <p:nvGraphicFramePr>
            <p:cNvPr id="15369" name="Object 5"/>
            <p:cNvGraphicFramePr>
              <a:graphicFrameLocks noChangeAspect="1"/>
            </p:cNvGraphicFramePr>
            <p:nvPr/>
          </p:nvGraphicFramePr>
          <p:xfrm>
            <a:off x="1824" y="1440"/>
            <a:ext cx="1824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9" imgW="2540000" imgH="1447800" progId="Equation.3">
                    <p:embed/>
                  </p:oleObj>
                </mc:Choice>
                <mc:Fallback>
                  <p:oleObj name="Equation" r:id="rId9" imgW="2540000" imgH="144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440"/>
                          <a:ext cx="1824" cy="1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0" name="Line 8"/>
            <p:cNvSpPr>
              <a:spLocks noChangeShapeType="1"/>
            </p:cNvSpPr>
            <p:nvPr/>
          </p:nvSpPr>
          <p:spPr bwMode="auto">
            <a:xfrm>
              <a:off x="2160" y="134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1248" y="1833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Object </a:t>
              </a:r>
              <a:r>
                <a:rPr lang="en-US" altLang="en-US" sz="1800" i="1">
                  <a:latin typeface="Times New Roman" pitchFamily="18" charset="0"/>
                </a:rPr>
                <a:t>i</a:t>
              </a: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2400" y="1257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Object  </a:t>
              </a:r>
              <a:r>
                <a:rPr lang="en-US" altLang="en-US" sz="1800" i="1">
                  <a:latin typeface="Times New Roman" pitchFamily="18" charset="0"/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055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631238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Dissimilarity between Binary Variables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8382000" cy="4876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Example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sz="2000" dirty="0"/>
          </a:p>
          <a:p>
            <a:pPr lvl="1" eaLnBrk="1" hangingPunct="1"/>
            <a:r>
              <a:rPr lang="en-US" altLang="en-US" sz="2000" dirty="0"/>
              <a:t>gender is a symmetric attribute</a:t>
            </a:r>
          </a:p>
          <a:p>
            <a:pPr lvl="1" eaLnBrk="1" hangingPunct="1"/>
            <a:r>
              <a:rPr lang="en-US" altLang="en-US" sz="2000" dirty="0"/>
              <a:t>the remaining attributes are asymmetric binary</a:t>
            </a:r>
          </a:p>
          <a:p>
            <a:pPr lvl="1" eaLnBrk="1" hangingPunct="1"/>
            <a:r>
              <a:rPr lang="en-US" altLang="en-US" sz="2000" dirty="0"/>
              <a:t>let the values Y and P be set to 1, and the value N be set to 0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667001" y="1752600"/>
          <a:ext cx="69326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6819900" imgH="1475232" progId="Word.Document.8">
                  <p:embed/>
                </p:oleObj>
              </mc:Choice>
              <mc:Fallback>
                <p:oleObj name="Document" r:id="rId3" imgW="6819900" imgH="1475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1752600"/>
                        <a:ext cx="693261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352800" y="4632326"/>
          <a:ext cx="41910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5" imgW="2019300" imgH="1219200" progId="Equation.3">
                  <p:embed/>
                </p:oleObj>
              </mc:Choice>
              <mc:Fallback>
                <p:oleObj name="Equation" r:id="rId5" imgW="20193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32326"/>
                        <a:ext cx="41910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402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297738" cy="782638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Nominal Variables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8458200" cy="4419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000" dirty="0"/>
              <a:t>A generalization of the binary variable in that it can take more than 2 states, e.g., red, yellow, blue, green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/>
              <a:t>Method 1: Simple matching</a:t>
            </a:r>
            <a:endParaRPr lang="en-US" altLang="en-US" sz="2000" i="1" dirty="0"/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i="1" dirty="0"/>
              <a:t>m</a:t>
            </a:r>
            <a:r>
              <a:rPr lang="en-US" altLang="en-US" sz="2000" dirty="0"/>
              <a:t>: # of matches,</a:t>
            </a:r>
            <a:r>
              <a:rPr lang="en-US" altLang="en-US" sz="2000" i="1" dirty="0"/>
              <a:t> p</a:t>
            </a:r>
            <a:r>
              <a:rPr lang="en-US" altLang="en-US" sz="2000" dirty="0"/>
              <a:t>: total # of variables</a:t>
            </a:r>
          </a:p>
          <a:p>
            <a:pPr algn="just" eaLnBrk="1" hangingPunct="1">
              <a:lnSpc>
                <a:spcPct val="150000"/>
              </a:lnSpc>
            </a:pPr>
            <a:endParaRPr lang="en-US" altLang="en-US" sz="2000" dirty="0"/>
          </a:p>
          <a:p>
            <a:pPr algn="just" eaLnBrk="1" hangingPunct="1">
              <a:lnSpc>
                <a:spcPct val="150000"/>
              </a:lnSpc>
            </a:pPr>
            <a:endParaRPr lang="en-US" altLang="en-US" sz="2000" dirty="0"/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/>
              <a:t>Method 2: use a large number of binary variables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creating a new binary variable for each of the </a:t>
            </a:r>
            <a:r>
              <a:rPr lang="en-US" altLang="en-US" sz="2000" i="1" dirty="0"/>
              <a:t>M</a:t>
            </a:r>
            <a:r>
              <a:rPr lang="en-US" altLang="en-US" sz="2000" dirty="0"/>
              <a:t> nominal states</a:t>
            </a:r>
          </a:p>
        </p:txBody>
      </p:sp>
      <p:graphicFrame>
        <p:nvGraphicFramePr>
          <p:cNvPr id="17412" name="Object 0"/>
          <p:cNvGraphicFramePr>
            <a:graphicFrameLocks noChangeAspect="1"/>
          </p:cNvGraphicFramePr>
          <p:nvPr>
            <p:extLst/>
          </p:nvPr>
        </p:nvGraphicFramePr>
        <p:xfrm>
          <a:off x="4648200" y="3733800"/>
          <a:ext cx="213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1384300" imgH="469900" progId="Equation.3">
                  <p:embed/>
                </p:oleObj>
              </mc:Choice>
              <mc:Fallback>
                <p:oleObj name="Equation" r:id="rId3" imgW="1384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33800"/>
                        <a:ext cx="2133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131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553200" cy="630238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Ordinal Variables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458200" cy="4648200"/>
          </a:xfrm>
          <a:noFill/>
        </p:spPr>
        <p:txBody>
          <a:bodyPr vert="horz" lIns="92075" tIns="46038" rIns="92075" bIns="46038" rtlCol="0">
            <a:normAutofit fontScale="925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000" dirty="0"/>
              <a:t>An ordinal variable can be discrete or continuous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/>
              <a:t>Order is important, e.g., rank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/>
              <a:t>Can be treated like interval-scaled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replace </a:t>
            </a:r>
            <a:r>
              <a:rPr lang="en-US" altLang="en-US" sz="2000" i="1" dirty="0" err="1"/>
              <a:t>x</a:t>
            </a:r>
            <a:r>
              <a:rPr lang="en-US" altLang="en-US" sz="2000" i="1" baseline="-25000" dirty="0" err="1"/>
              <a:t>if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 by their rank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map the range of each variable onto [0, 1] by replacing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i</a:t>
            </a:r>
            <a:r>
              <a:rPr lang="en-US" altLang="en-US" sz="2000" dirty="0" err="1"/>
              <a:t>-th</a:t>
            </a:r>
            <a:r>
              <a:rPr lang="en-US" altLang="en-US" sz="2000" dirty="0"/>
              <a:t> object in the </a:t>
            </a:r>
            <a:r>
              <a:rPr lang="en-US" altLang="en-US" sz="2000" i="1" dirty="0"/>
              <a:t>f</a:t>
            </a:r>
            <a:r>
              <a:rPr lang="en-US" altLang="en-US" sz="2000" dirty="0"/>
              <a:t>-</a:t>
            </a:r>
            <a:r>
              <a:rPr lang="en-US" altLang="en-US" sz="2000" dirty="0" err="1"/>
              <a:t>th</a:t>
            </a:r>
            <a:r>
              <a:rPr lang="en-US" altLang="en-US" sz="2000" dirty="0"/>
              <a:t> variable by</a:t>
            </a:r>
          </a:p>
          <a:p>
            <a:pPr lvl="1" algn="just" eaLnBrk="1" hangingPunct="1">
              <a:lnSpc>
                <a:spcPct val="150000"/>
              </a:lnSpc>
            </a:pPr>
            <a:endParaRPr lang="en-US" altLang="en-US" sz="2000" dirty="0"/>
          </a:p>
          <a:p>
            <a:pPr lvl="1" algn="just" eaLnBrk="1" hangingPunct="1">
              <a:lnSpc>
                <a:spcPct val="150000"/>
              </a:lnSpc>
            </a:pPr>
            <a:endParaRPr lang="en-US" altLang="en-US" sz="2000" dirty="0"/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compute the dissimilarity using methods for interval-scaled variables</a:t>
            </a:r>
          </a:p>
        </p:txBody>
      </p:sp>
      <p:graphicFrame>
        <p:nvGraphicFramePr>
          <p:cNvPr id="18436" name="Object 1024"/>
          <p:cNvGraphicFramePr>
            <a:graphicFrameLocks noChangeAspect="1"/>
          </p:cNvGraphicFramePr>
          <p:nvPr>
            <p:extLst/>
          </p:nvPr>
        </p:nvGraphicFramePr>
        <p:xfrm>
          <a:off x="4800600" y="4572000"/>
          <a:ext cx="2438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1168400" imgH="711200" progId="Equation.3">
                  <p:embed/>
                </p:oleObj>
              </mc:Choice>
              <mc:Fallback>
                <p:oleObj name="Equation" r:id="rId3" imgW="11684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0"/>
                        <a:ext cx="2438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025"/>
          <p:cNvGraphicFramePr>
            <a:graphicFrameLocks noChangeAspect="1"/>
          </p:cNvGraphicFramePr>
          <p:nvPr>
            <p:extLst/>
          </p:nvPr>
        </p:nvGraphicFramePr>
        <p:xfrm>
          <a:off x="5410200" y="3048000"/>
          <a:ext cx="1981200" cy="39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5" imgW="1397000" imgH="368300" progId="Equation.3">
                  <p:embed/>
                </p:oleObj>
              </mc:Choice>
              <mc:Fallback>
                <p:oleObj name="Equation" r:id="rId5" imgW="1397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48000"/>
                        <a:ext cx="1981200" cy="397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002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688" y="207964"/>
            <a:ext cx="6792912" cy="782637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Ratio-Scaled Variables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458200" cy="47244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000" u="sng" dirty="0"/>
              <a:t>Ratio-scaled variable</a:t>
            </a:r>
            <a:r>
              <a:rPr lang="en-US" altLang="en-US" sz="2000" dirty="0"/>
              <a:t>: a positive measurement on a nonlinear scale, approximately at exponential scale, such as </a:t>
            </a:r>
            <a:r>
              <a:rPr lang="en-US" altLang="en-US" sz="2000" i="1" dirty="0" err="1"/>
              <a:t>Ae</a:t>
            </a:r>
            <a:r>
              <a:rPr lang="en-US" altLang="en-US" sz="2000" i="1" baseline="30000" dirty="0" err="1"/>
              <a:t>Bt</a:t>
            </a:r>
            <a:r>
              <a:rPr lang="en-US" altLang="en-US" sz="2000" dirty="0"/>
              <a:t> or </a:t>
            </a:r>
            <a:r>
              <a:rPr lang="en-US" altLang="en-US" sz="2000" i="1" dirty="0"/>
              <a:t>Ae</a:t>
            </a:r>
            <a:r>
              <a:rPr lang="en-US" altLang="en-US" sz="2000" i="1" baseline="30000" dirty="0"/>
              <a:t>-</a:t>
            </a:r>
            <a:r>
              <a:rPr lang="en-US" altLang="en-US" sz="2000" i="1" baseline="30000" dirty="0" err="1"/>
              <a:t>Bt</a:t>
            </a:r>
            <a:r>
              <a:rPr lang="en-US" altLang="en-US" sz="2000" dirty="0"/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u="sng" dirty="0"/>
              <a:t>Methods</a:t>
            </a:r>
            <a:r>
              <a:rPr lang="en-US" altLang="en-US" sz="2000" dirty="0"/>
              <a:t>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treat them like interval-scaled variables—</a:t>
            </a:r>
            <a:r>
              <a:rPr lang="en-US" altLang="en-US" sz="2000" i="1" dirty="0">
                <a:solidFill>
                  <a:srgbClr val="C00000"/>
                </a:solidFill>
              </a:rPr>
              <a:t>not a good choice!</a:t>
            </a:r>
            <a:r>
              <a:rPr lang="en-US" altLang="en-US" sz="2000" i="1" dirty="0">
                <a:solidFill>
                  <a:schemeClr val="hlink"/>
                </a:solidFill>
              </a:rPr>
              <a:t> </a:t>
            </a:r>
            <a:r>
              <a:rPr lang="en-US" altLang="en-US" sz="2000" dirty="0"/>
              <a:t>(why?—the scale can be distorted)</a:t>
            </a:r>
            <a:endParaRPr lang="en-US" altLang="en-US" sz="2000" dirty="0">
              <a:solidFill>
                <a:schemeClr val="hlink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apply logarithmic transformation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i="1" dirty="0"/>
              <a:t>				</a:t>
            </a:r>
            <a:r>
              <a:rPr lang="en-US" altLang="en-US" sz="2000" i="1" dirty="0" err="1"/>
              <a:t>y</a:t>
            </a:r>
            <a:r>
              <a:rPr lang="en-US" altLang="en-US" sz="2000" i="1" baseline="-25000" dirty="0" err="1"/>
              <a:t>if</a:t>
            </a:r>
            <a:r>
              <a:rPr lang="en-US" altLang="en-US" sz="2000" i="1" baseline="-25000" dirty="0"/>
              <a:t> </a:t>
            </a:r>
            <a:r>
              <a:rPr lang="en-US" altLang="en-US" sz="2000" dirty="0"/>
              <a:t>=</a:t>
            </a:r>
            <a:r>
              <a:rPr lang="en-US" altLang="en-US" sz="2000" i="1" dirty="0"/>
              <a:t> log(</a:t>
            </a:r>
            <a:r>
              <a:rPr lang="en-US" altLang="en-US" sz="2000" i="1" dirty="0" err="1"/>
              <a:t>x</a:t>
            </a:r>
            <a:r>
              <a:rPr lang="en-US" altLang="en-US" sz="2000" i="1" baseline="-25000" dirty="0" err="1"/>
              <a:t>if</a:t>
            </a:r>
            <a:r>
              <a:rPr lang="en-US" altLang="en-US" sz="2000" i="1" dirty="0"/>
              <a:t>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treat them as continuous ordinal data treat their rank as interval-scaled</a:t>
            </a:r>
          </a:p>
        </p:txBody>
      </p:sp>
    </p:spTree>
    <p:extLst>
      <p:ext uri="{BB962C8B-B14F-4D97-AF65-F5344CB8AC3E}">
        <p14:creationId xmlns:p14="http://schemas.microsoft.com/office/powerpoint/2010/main" val="3203934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688" y="228600"/>
            <a:ext cx="6945312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Variables of Mixed Types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8229600" cy="5181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A database may contain all the six types of variables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1800" dirty="0"/>
              <a:t>symmetric binary, asymmetric binary, nominal, ordinal, interval and ratio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One may use a weighted formula to combine their effects</a:t>
            </a:r>
          </a:p>
          <a:p>
            <a:pPr algn="just" eaLnBrk="1" hangingPunct="1">
              <a:lnSpc>
                <a:spcPct val="150000"/>
              </a:lnSpc>
            </a:pPr>
            <a:endParaRPr lang="en-US" altLang="en-US" sz="1800" dirty="0"/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1800" i="1" dirty="0"/>
              <a:t>f</a:t>
            </a:r>
            <a:r>
              <a:rPr lang="en-US" altLang="en-US" sz="1800" dirty="0"/>
              <a:t>  is binary or nominal: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1600" dirty="0" err="1">
                <a:cs typeface="Tahoma" pitchFamily="34" charset="0"/>
              </a:rPr>
              <a:t>d</a:t>
            </a:r>
            <a:r>
              <a:rPr lang="en-US" altLang="en-US" sz="1600" baseline="-25000" dirty="0" err="1"/>
              <a:t>ij</a:t>
            </a:r>
            <a:r>
              <a:rPr lang="en-US" altLang="en-US" sz="1600" baseline="30000" dirty="0"/>
              <a:t>(f)</a:t>
            </a:r>
            <a:r>
              <a:rPr lang="en-US" altLang="en-US" sz="1600" dirty="0"/>
              <a:t> = 0  if </a:t>
            </a:r>
            <a:r>
              <a:rPr lang="en-US" altLang="en-US" sz="1600" dirty="0" err="1"/>
              <a:t>x</a:t>
            </a:r>
            <a:r>
              <a:rPr lang="en-US" altLang="en-US" sz="1600" baseline="-25000" dirty="0" err="1"/>
              <a:t>if</a:t>
            </a:r>
            <a:r>
              <a:rPr lang="en-US" altLang="en-US" sz="1600" baseline="-25000" dirty="0"/>
              <a:t> </a:t>
            </a:r>
            <a:r>
              <a:rPr lang="en-US" altLang="en-US" sz="1600" dirty="0"/>
              <a:t>= </a:t>
            </a:r>
            <a:r>
              <a:rPr lang="en-US" altLang="en-US" sz="1600" dirty="0" err="1"/>
              <a:t>x</a:t>
            </a:r>
            <a:r>
              <a:rPr lang="en-US" altLang="en-US" sz="1600" baseline="-25000" dirty="0" err="1"/>
              <a:t>jf</a:t>
            </a:r>
            <a:r>
              <a:rPr lang="en-US" altLang="en-US" sz="1600" dirty="0"/>
              <a:t> , or </a:t>
            </a:r>
            <a:r>
              <a:rPr lang="en-US" altLang="en-US" sz="1600" dirty="0" err="1">
                <a:cs typeface="Tahoma" pitchFamily="34" charset="0"/>
              </a:rPr>
              <a:t>d</a:t>
            </a:r>
            <a:r>
              <a:rPr lang="en-US" altLang="en-US" sz="1600" baseline="-25000" dirty="0" err="1"/>
              <a:t>ij</a:t>
            </a:r>
            <a:r>
              <a:rPr lang="en-US" altLang="en-US" sz="1600" baseline="30000" dirty="0"/>
              <a:t>(f)</a:t>
            </a:r>
            <a:r>
              <a:rPr lang="en-US" altLang="en-US" sz="1600" dirty="0"/>
              <a:t> = 1 otherwise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1800" i="1" dirty="0"/>
              <a:t>f</a:t>
            </a:r>
            <a:r>
              <a:rPr lang="en-US" altLang="en-US" sz="1800" dirty="0"/>
              <a:t>  is interval-based: use the normalized distance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1800" i="1" dirty="0"/>
              <a:t>f</a:t>
            </a:r>
            <a:r>
              <a:rPr lang="en-US" altLang="en-US" sz="1800" dirty="0"/>
              <a:t>  is ordinal or ratio-scaled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1600" dirty="0"/>
              <a:t>compute ranks </a:t>
            </a:r>
            <a:r>
              <a:rPr lang="en-US" altLang="en-US" sz="1600" dirty="0" err="1"/>
              <a:t>r</a:t>
            </a:r>
            <a:r>
              <a:rPr lang="en-US" altLang="en-US" sz="1600" baseline="-25000" dirty="0" err="1"/>
              <a:t>if</a:t>
            </a:r>
            <a:r>
              <a:rPr lang="en-US" altLang="en-US" sz="1600" dirty="0"/>
              <a:t> and  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1600" dirty="0"/>
              <a:t>and treat </a:t>
            </a:r>
            <a:r>
              <a:rPr lang="en-US" altLang="en-US" sz="1600" dirty="0" err="1"/>
              <a:t>z</a:t>
            </a:r>
            <a:r>
              <a:rPr lang="en-US" altLang="en-US" sz="1600" baseline="-25000" dirty="0" err="1"/>
              <a:t>if</a:t>
            </a:r>
            <a:r>
              <a:rPr lang="en-US" altLang="en-US" sz="1600" dirty="0"/>
              <a:t> as interval-scaled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/>
          </p:nvPr>
        </p:nvGraphicFramePr>
        <p:xfrm>
          <a:off x="4800601" y="2971800"/>
          <a:ext cx="3352800" cy="71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2108200" imgH="736600" progId="Equation.3">
                  <p:embed/>
                </p:oleObj>
              </mc:Choice>
              <mc:Fallback>
                <p:oleObj name="Equation" r:id="rId3" imgW="2108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2971800"/>
                        <a:ext cx="3352800" cy="713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>
            <p:extLst/>
          </p:nvPr>
        </p:nvGraphicFramePr>
        <p:xfrm>
          <a:off x="5130801" y="5314237"/>
          <a:ext cx="1371600" cy="55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5" imgW="1002865" imgH="533169" progId="Equation.3">
                  <p:embed/>
                </p:oleObj>
              </mc:Choice>
              <mc:Fallback>
                <p:oleObj name="Equation" r:id="rId5" imgW="1002865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1" y="5314237"/>
                        <a:ext cx="1371600" cy="55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222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IN" altLang="en-US" smtClean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altLang="en-US" sz="2000" dirty="0"/>
              <a:t>Introduction</a:t>
            </a:r>
          </a:p>
          <a:p>
            <a:pPr algn="just"/>
            <a:r>
              <a:rPr lang="en-IN" altLang="en-US" sz="2000" dirty="0"/>
              <a:t>Types of data in cluster analysis</a:t>
            </a:r>
          </a:p>
          <a:p>
            <a:pPr algn="just"/>
            <a:r>
              <a:rPr lang="en-IN" altLang="en-US" sz="2000" dirty="0"/>
              <a:t>Types of clusters</a:t>
            </a:r>
          </a:p>
          <a:p>
            <a:pPr algn="just"/>
            <a:r>
              <a:rPr lang="en-IN" altLang="en-US" sz="2000" dirty="0"/>
              <a:t>Clustering Techniques</a:t>
            </a:r>
          </a:p>
          <a:p>
            <a:pPr lvl="1" algn="just"/>
            <a:r>
              <a:rPr lang="en-US" altLang="en-US" sz="1800" dirty="0"/>
              <a:t>Partitional </a:t>
            </a:r>
          </a:p>
          <a:p>
            <a:pPr marL="1257300" lvl="2" indent="-342900" algn="just"/>
            <a:r>
              <a:rPr lang="en-IN" altLang="en-US" sz="1600" dirty="0"/>
              <a:t>K-Means</a:t>
            </a:r>
          </a:p>
          <a:p>
            <a:pPr marL="1257300" lvl="2" indent="-342900" algn="just"/>
            <a:r>
              <a:rPr lang="en-IN" altLang="en-US" sz="1600" dirty="0"/>
              <a:t>Bisecting K-Means</a:t>
            </a:r>
          </a:p>
          <a:p>
            <a:pPr marL="1257300" lvl="2" indent="-342900" algn="just"/>
            <a:r>
              <a:rPr lang="en-IN" altLang="en-US" sz="1600" dirty="0"/>
              <a:t>K-</a:t>
            </a:r>
            <a:r>
              <a:rPr lang="en-IN" altLang="en-US" sz="1600" dirty="0" err="1"/>
              <a:t>Medoids</a:t>
            </a:r>
            <a:endParaRPr lang="en-IN" altLang="en-US" sz="1600" dirty="0"/>
          </a:p>
          <a:p>
            <a:pPr marL="1257300" lvl="2" indent="-342900" algn="just"/>
            <a:r>
              <a:rPr lang="en-US" altLang="en-US" sz="1600" dirty="0"/>
              <a:t>CLARA</a:t>
            </a:r>
            <a:endParaRPr lang="en-IN" altLang="en-US" sz="1600" dirty="0"/>
          </a:p>
          <a:p>
            <a:pPr marL="1257300" lvl="2" indent="-342900" algn="just"/>
            <a:r>
              <a:rPr lang="en-US" altLang="en-US" sz="1600" dirty="0"/>
              <a:t>CLARANS</a:t>
            </a:r>
            <a:endParaRPr lang="en-IN" altLang="en-US" sz="1600" dirty="0"/>
          </a:p>
          <a:p>
            <a:pPr lvl="1" algn="just"/>
            <a:r>
              <a:rPr lang="en-IN" altLang="en-US" sz="1800" dirty="0"/>
              <a:t>Hierarchical</a:t>
            </a:r>
          </a:p>
          <a:p>
            <a:pPr marL="1257300" lvl="2" indent="-342900" algn="just"/>
            <a:r>
              <a:rPr lang="en-US" altLang="en-US" sz="1600" dirty="0"/>
              <a:t>Agglomerative</a:t>
            </a:r>
            <a:endParaRPr lang="en-IN" altLang="en-US" sz="1600" dirty="0"/>
          </a:p>
          <a:p>
            <a:pPr marL="1257300" lvl="2" indent="-342900" algn="just"/>
            <a:r>
              <a:rPr lang="en-IN" altLang="en-US" sz="1600" dirty="0"/>
              <a:t>Divisive</a:t>
            </a:r>
          </a:p>
          <a:p>
            <a:pPr lvl="1" algn="just"/>
            <a:r>
              <a:rPr lang="en-IN" altLang="en-US" sz="1800" dirty="0"/>
              <a:t>Density</a:t>
            </a:r>
          </a:p>
          <a:p>
            <a:pPr marL="1257300" lvl="2" indent="-342900" algn="just"/>
            <a:r>
              <a:rPr lang="en-IN" altLang="en-US" sz="1600" dirty="0"/>
              <a:t>DBSCAN</a:t>
            </a:r>
          </a:p>
        </p:txBody>
      </p:sp>
    </p:spTree>
    <p:extLst>
      <p:ext uri="{BB962C8B-B14F-4D97-AF65-F5344CB8AC3E}">
        <p14:creationId xmlns:p14="http://schemas.microsoft.com/office/powerpoint/2010/main" val="33328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781800" cy="630238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Vector Objects</a:t>
            </a:r>
          </a:p>
        </p:txBody>
      </p:sp>
      <p:sp>
        <p:nvSpPr>
          <p:cNvPr id="2253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28800" y="1219200"/>
            <a:ext cx="8458200" cy="4953000"/>
          </a:xfrm>
          <a:blipFill rotWithShape="1">
            <a:blip r:embed="rId2"/>
            <a:stretch>
              <a:fillRect l="-648" t="-1107" b="-33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7648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3048000"/>
            <a:ext cx="77724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N" dirty="0" smtClean="0">
                <a:solidFill>
                  <a:srgbClr val="002060"/>
                </a:solidFill>
              </a:rPr>
              <a:t>Types of clusters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Types of Clusters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Well-separated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Center-based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Contiguous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Density-based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Property or Conceptual</a:t>
            </a:r>
          </a:p>
          <a:p>
            <a:endParaRPr lang="en-US" altLang="en-US" sz="2400" dirty="0"/>
          </a:p>
          <a:p>
            <a:r>
              <a:rPr lang="en-US" altLang="en-US" sz="2400" dirty="0"/>
              <a:t>Described by an Objective Function</a:t>
            </a:r>
          </a:p>
        </p:txBody>
      </p:sp>
    </p:spTree>
    <p:extLst>
      <p:ext uri="{BB962C8B-B14F-4D97-AF65-F5344CB8AC3E}">
        <p14:creationId xmlns:p14="http://schemas.microsoft.com/office/powerpoint/2010/main" val="18010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Types of Clusters: Well-Separated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143000"/>
            <a:ext cx="8001000" cy="5106988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r>
              <a:rPr lang="en-US" altLang="en-US" sz="2400" dirty="0"/>
              <a:t>Well-Separated Clusters: 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spcBef>
                <a:spcPct val="20000"/>
              </a:spcBef>
            </a:pPr>
            <a:endParaRPr lang="en-US" altLang="en-US" sz="2400" dirty="0"/>
          </a:p>
        </p:txBody>
      </p:sp>
      <p:sp>
        <p:nvSpPr>
          <p:cNvPr id="24580" name="Oval 4"/>
          <p:cNvSpPr>
            <a:spLocks noChangeAspect="1" noChangeArrowheads="1"/>
          </p:cNvSpPr>
          <p:nvPr/>
        </p:nvSpPr>
        <p:spPr bwMode="auto">
          <a:xfrm>
            <a:off x="2971800" y="4570413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N" altLang="en-US" sz="1400"/>
          </a:p>
        </p:txBody>
      </p:sp>
      <p:sp>
        <p:nvSpPr>
          <p:cNvPr id="24581" name="Oval 5"/>
          <p:cNvSpPr>
            <a:spLocks noChangeAspect="1" noChangeArrowheads="1"/>
          </p:cNvSpPr>
          <p:nvPr/>
        </p:nvSpPr>
        <p:spPr bwMode="auto">
          <a:xfrm>
            <a:off x="7086600" y="44958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N" altLang="en-US" sz="1400"/>
          </a:p>
        </p:txBody>
      </p:sp>
      <p:sp>
        <p:nvSpPr>
          <p:cNvPr id="24582" name="Oval 6"/>
          <p:cNvSpPr>
            <a:spLocks noChangeAspect="1" noChangeArrowheads="1"/>
          </p:cNvSpPr>
          <p:nvPr/>
        </p:nvSpPr>
        <p:spPr bwMode="auto">
          <a:xfrm>
            <a:off x="5030788" y="3276600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N" altLang="en-US" sz="14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191000" y="5957888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21552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Types of Clusters: Center-Based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914400"/>
            <a:ext cx="8001000" cy="510698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en-US" sz="2400" dirty="0"/>
              <a:t>Center-based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1800" dirty="0"/>
              <a:t>A cluster is a set of objects such that an object in a cluster is closer (more similar) to the “center” of a cluster, than to the center of any other cluster  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1800" dirty="0"/>
              <a:t>The center of a cluster is often a </a:t>
            </a:r>
            <a:r>
              <a:rPr lang="en-US" altLang="en-US" sz="1800" dirty="0">
                <a:solidFill>
                  <a:srgbClr val="FF0000"/>
                </a:solidFill>
              </a:rPr>
              <a:t>centroid</a:t>
            </a:r>
            <a:r>
              <a:rPr lang="en-US" altLang="en-US" sz="1800" dirty="0"/>
              <a:t>, the average of all the points in the cluster, or a </a:t>
            </a:r>
            <a:r>
              <a:rPr lang="en-US" altLang="en-US" sz="1800" dirty="0" err="1">
                <a:solidFill>
                  <a:srgbClr val="FF0000"/>
                </a:solidFill>
              </a:rPr>
              <a:t>medoid</a:t>
            </a:r>
            <a:r>
              <a:rPr lang="en-US" altLang="en-US" sz="1800" dirty="0"/>
              <a:t>, the most “representative” point of a cluster </a:t>
            </a:r>
          </a:p>
        </p:txBody>
      </p:sp>
      <p:sp>
        <p:nvSpPr>
          <p:cNvPr id="25604" name="Oval 4"/>
          <p:cNvSpPr>
            <a:spLocks noChangeAspect="1" noChangeArrowheads="1"/>
          </p:cNvSpPr>
          <p:nvPr/>
        </p:nvSpPr>
        <p:spPr bwMode="auto">
          <a:xfrm>
            <a:off x="2667000" y="4191000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N" altLang="en-US" sz="1400"/>
          </a:p>
        </p:txBody>
      </p:sp>
      <p:sp>
        <p:nvSpPr>
          <p:cNvPr id="25605" name="Oval 5"/>
          <p:cNvSpPr>
            <a:spLocks noChangeAspect="1" noChangeArrowheads="1"/>
          </p:cNvSpPr>
          <p:nvPr/>
        </p:nvSpPr>
        <p:spPr bwMode="auto">
          <a:xfrm>
            <a:off x="4038600" y="4191000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N" altLang="en-US" sz="1400"/>
          </a:p>
        </p:txBody>
      </p:sp>
      <p:sp>
        <p:nvSpPr>
          <p:cNvPr id="25606" name="Oval 6"/>
          <p:cNvSpPr>
            <a:spLocks noChangeAspect="1" noChangeArrowheads="1"/>
          </p:cNvSpPr>
          <p:nvPr/>
        </p:nvSpPr>
        <p:spPr bwMode="auto">
          <a:xfrm>
            <a:off x="6846888" y="4329114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N" altLang="en-US" sz="1400"/>
          </a:p>
        </p:txBody>
      </p:sp>
      <p:sp>
        <p:nvSpPr>
          <p:cNvPr id="25607" name="Oval 7"/>
          <p:cNvSpPr>
            <a:spLocks noChangeAspect="1" noChangeArrowheads="1"/>
          </p:cNvSpPr>
          <p:nvPr/>
        </p:nvSpPr>
        <p:spPr bwMode="auto">
          <a:xfrm>
            <a:off x="8218488" y="4329114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IN" altLang="en-US" sz="140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4168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Types of Clusters: Contiguity-Based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066800"/>
            <a:ext cx="8001000" cy="5106988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r>
              <a:rPr lang="en-US" altLang="en-US" sz="2400" dirty="0"/>
              <a:t>Contiguous Cluster (Nearest neighbor or Transitive)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spcBef>
                <a:spcPct val="20000"/>
              </a:spcBef>
            </a:pPr>
            <a:endParaRPr lang="en-US" altLang="en-US" sz="2400" dirty="0"/>
          </a:p>
        </p:txBody>
      </p:sp>
      <p:grpSp>
        <p:nvGrpSpPr>
          <p:cNvPr id="26628" name="Group 15"/>
          <p:cNvGrpSpPr>
            <a:grpSpLocks/>
          </p:cNvGrpSpPr>
          <p:nvPr/>
        </p:nvGrpSpPr>
        <p:grpSpPr bwMode="auto">
          <a:xfrm>
            <a:off x="1905000" y="3810000"/>
            <a:ext cx="8534400" cy="1219200"/>
            <a:chOff x="950" y="2544"/>
            <a:chExt cx="4106" cy="576"/>
          </a:xfrm>
        </p:grpSpPr>
        <p:sp>
          <p:nvSpPr>
            <p:cNvPr id="26630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102 w 432"/>
                <a:gd name="T1" fmla="*/ 0 h 744"/>
                <a:gd name="T2" fmla="*/ 62 w 432"/>
                <a:gd name="T3" fmla="*/ 2 h 744"/>
                <a:gd name="T4" fmla="*/ 54 w 432"/>
                <a:gd name="T5" fmla="*/ 9 h 744"/>
                <a:gd name="T6" fmla="*/ 40 w 432"/>
                <a:gd name="T7" fmla="*/ 42 h 744"/>
                <a:gd name="T8" fmla="*/ 43 w 432"/>
                <a:gd name="T9" fmla="*/ 75 h 744"/>
                <a:gd name="T10" fmla="*/ 70 w 432"/>
                <a:gd name="T11" fmla="*/ 117 h 744"/>
                <a:gd name="T12" fmla="*/ 70 w 432"/>
                <a:gd name="T13" fmla="*/ 164 h 744"/>
                <a:gd name="T14" fmla="*/ 59 w 432"/>
                <a:gd name="T15" fmla="*/ 166 h 744"/>
                <a:gd name="T16" fmla="*/ 0 w 432"/>
                <a:gd name="T17" fmla="*/ 173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631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102 w 432"/>
                <a:gd name="T1" fmla="*/ 0 h 744"/>
                <a:gd name="T2" fmla="*/ 62 w 432"/>
                <a:gd name="T3" fmla="*/ 2 h 744"/>
                <a:gd name="T4" fmla="*/ 54 w 432"/>
                <a:gd name="T5" fmla="*/ 9 h 744"/>
                <a:gd name="T6" fmla="*/ 40 w 432"/>
                <a:gd name="T7" fmla="*/ 42 h 744"/>
                <a:gd name="T8" fmla="*/ 43 w 432"/>
                <a:gd name="T9" fmla="*/ 76 h 744"/>
                <a:gd name="T10" fmla="*/ 70 w 432"/>
                <a:gd name="T11" fmla="*/ 118 h 744"/>
                <a:gd name="T12" fmla="*/ 70 w 432"/>
                <a:gd name="T13" fmla="*/ 167 h 744"/>
                <a:gd name="T14" fmla="*/ 59 w 432"/>
                <a:gd name="T15" fmla="*/ 169 h 744"/>
                <a:gd name="T16" fmla="*/ 0 w 432"/>
                <a:gd name="T17" fmla="*/ 17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632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102 w 432"/>
                <a:gd name="T1" fmla="*/ 0 h 744"/>
                <a:gd name="T2" fmla="*/ 62 w 432"/>
                <a:gd name="T3" fmla="*/ 2 h 744"/>
                <a:gd name="T4" fmla="*/ 54 w 432"/>
                <a:gd name="T5" fmla="*/ 9 h 744"/>
                <a:gd name="T6" fmla="*/ 40 w 432"/>
                <a:gd name="T7" fmla="*/ 42 h 744"/>
                <a:gd name="T8" fmla="*/ 43 w 432"/>
                <a:gd name="T9" fmla="*/ 75 h 744"/>
                <a:gd name="T10" fmla="*/ 70 w 432"/>
                <a:gd name="T11" fmla="*/ 117 h 744"/>
                <a:gd name="T12" fmla="*/ 70 w 432"/>
                <a:gd name="T13" fmla="*/ 164 h 744"/>
                <a:gd name="T14" fmla="*/ 59 w 432"/>
                <a:gd name="T15" fmla="*/ 166 h 744"/>
                <a:gd name="T16" fmla="*/ 0 w 432"/>
                <a:gd name="T17" fmla="*/ 173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633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6634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635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6636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637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6638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6639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6640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</p:grpSp>
      <p:sp>
        <p:nvSpPr>
          <p:cNvPr id="26629" name="Text Box 16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39370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Types of Clusters: Density-Based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>
          <a:xfrm>
            <a:off x="2057400" y="1143000"/>
            <a:ext cx="8001000" cy="5106988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</a:pPr>
            <a:r>
              <a:rPr lang="en-US" altLang="en-US" sz="2400" dirty="0"/>
              <a:t>Density-based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A cluster is a dense region of points, which is separated by low-density regions, from other regions of high density. 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Used when the clusters are irregular or intertwined, and when noise and outliers are present. </a:t>
            </a:r>
          </a:p>
        </p:txBody>
      </p:sp>
      <p:grpSp>
        <p:nvGrpSpPr>
          <p:cNvPr id="27652" name="Group 12"/>
          <p:cNvGrpSpPr>
            <a:grpSpLocks/>
          </p:cNvGrpSpPr>
          <p:nvPr/>
        </p:nvGrpSpPr>
        <p:grpSpPr bwMode="auto">
          <a:xfrm>
            <a:off x="1828800" y="3886200"/>
            <a:ext cx="8610600" cy="1676400"/>
            <a:chOff x="1056" y="3072"/>
            <a:chExt cx="3840" cy="720"/>
          </a:xfrm>
        </p:grpSpPr>
        <p:sp>
          <p:nvSpPr>
            <p:cNvPr id="27654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7655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7656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657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7658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7659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7660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27661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</p:grp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1482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Types of Clusters: Conceptual Clusters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143000"/>
            <a:ext cx="8001000" cy="5106988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400" dirty="0"/>
              <a:t>Shared Property or Conceptual Clusters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Finds clusters that share some common property or represent a particular concept. </a:t>
            </a:r>
          </a:p>
          <a:p>
            <a:pPr marL="742950" lvl="1" indent="-285750">
              <a:spcBef>
                <a:spcPct val="20000"/>
              </a:spcBef>
              <a:buNone/>
            </a:pPr>
            <a:endParaRPr lang="en-US" altLang="en-US" sz="2000" dirty="0"/>
          </a:p>
        </p:txBody>
      </p:sp>
      <p:sp>
        <p:nvSpPr>
          <p:cNvPr id="28676" name="Text Box 13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2 Overlapping Circles</a:t>
            </a:r>
          </a:p>
        </p:txBody>
      </p:sp>
      <p:sp>
        <p:nvSpPr>
          <p:cNvPr id="28677" name="AutoShape 15"/>
          <p:cNvSpPr>
            <a:spLocks noChangeArrowheads="1"/>
          </p:cNvSpPr>
          <p:nvPr/>
        </p:nvSpPr>
        <p:spPr bwMode="auto">
          <a:xfrm>
            <a:off x="4114800" y="3124200"/>
            <a:ext cx="22860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78" name="AutoShape 16"/>
          <p:cNvSpPr>
            <a:spLocks noChangeArrowheads="1"/>
          </p:cNvSpPr>
          <p:nvPr/>
        </p:nvSpPr>
        <p:spPr bwMode="auto">
          <a:xfrm>
            <a:off x="5181600" y="3124200"/>
            <a:ext cx="22860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4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53340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Types of Clusters: Objective Function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35164" y="1143000"/>
            <a:ext cx="8504237" cy="51816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400" dirty="0"/>
              <a:t>Clusters Defined by an Objective Function</a:t>
            </a:r>
          </a:p>
          <a:p>
            <a:pPr lvl="1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Finds clusters that minimize or maximize an objective function. 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000" dirty="0"/>
              <a:t>Enumerate all possible ways of dividing the points into clusters and evaluate the `goodness' of each potential set of clusters by using the given objective function.  (NP Hard)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000" dirty="0"/>
              <a:t> Can have global or local objectives.</a:t>
            </a:r>
          </a:p>
          <a:p>
            <a:pPr lvl="2" algn="just">
              <a:lnSpc>
                <a:spcPct val="150000"/>
              </a:lnSpc>
            </a:pPr>
            <a:r>
              <a:rPr lang="en-US" altLang="en-US" sz="1800" dirty="0"/>
              <a:t> Hierarchical clustering algorithms typically have local objectives</a:t>
            </a:r>
          </a:p>
          <a:p>
            <a:pPr lvl="2" algn="just">
              <a:lnSpc>
                <a:spcPct val="150000"/>
              </a:lnSpc>
            </a:pPr>
            <a:r>
              <a:rPr lang="en-US" altLang="en-US" sz="1800" dirty="0"/>
              <a:t> Partitional algorithms typically have global objectives</a:t>
            </a:r>
          </a:p>
        </p:txBody>
      </p:sp>
    </p:spTree>
    <p:extLst>
      <p:ext uri="{BB962C8B-B14F-4D97-AF65-F5344CB8AC3E}">
        <p14:creationId xmlns:p14="http://schemas.microsoft.com/office/powerpoint/2010/main" val="33852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53340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Types of Clusters: Objective Function 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000" dirty="0"/>
              <a:t>Map the clustering problem to a different domain and solve a related problem in that domain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800" dirty="0"/>
              <a:t>Proximity matrix defines a weighted graph, where the nodes are the points being clustered, and the weighted edges represent the proximities between points</a:t>
            </a:r>
            <a:endParaRPr lang="en-US" altLang="en-US" sz="1600" dirty="0">
              <a:latin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altLang="en-US" sz="1800" dirty="0"/>
              <a:t>Clustering is equivalent to breaking the graph into connected components, one for each cluster 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800" dirty="0"/>
              <a:t>Want to minimize the edge weight between clusters and maximize the edge weight within clusters </a:t>
            </a:r>
          </a:p>
        </p:txBody>
      </p:sp>
    </p:spTree>
    <p:extLst>
      <p:ext uri="{BB962C8B-B14F-4D97-AF65-F5344CB8AC3E}">
        <p14:creationId xmlns:p14="http://schemas.microsoft.com/office/powerpoint/2010/main" val="3574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0314" y="3200400"/>
            <a:ext cx="4764087" cy="774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dirty="0" smtClean="0">
                <a:solidFill>
                  <a:srgbClr val="002060"/>
                </a:solidFill>
              </a:rPr>
              <a:t>Introduction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971800"/>
            <a:ext cx="7772400" cy="622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dirty="0" smtClean="0">
                <a:solidFill>
                  <a:srgbClr val="002060"/>
                </a:solidFill>
              </a:rPr>
              <a:t>Clustering techniques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rgbClr val="002060"/>
                </a:solidFill>
              </a:rPr>
              <a:t>Types of Clustering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065212"/>
            <a:ext cx="8001000" cy="5106988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rgbClr val="FF0000"/>
                </a:solidFill>
              </a:rPr>
              <a:t>clustering</a:t>
            </a:r>
            <a:r>
              <a:rPr lang="en-US" altLang="en-US" sz="2000" dirty="0"/>
              <a:t> is a process to find a set of clusters</a:t>
            </a:r>
            <a:endParaRPr lang="en-US" altLang="en-US" sz="1050" dirty="0"/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Important distinction between </a:t>
            </a:r>
            <a:r>
              <a:rPr lang="en-US" altLang="en-US" sz="2000" dirty="0">
                <a:solidFill>
                  <a:srgbClr val="FF0000"/>
                </a:solidFill>
              </a:rPr>
              <a:t>hierarchical</a:t>
            </a:r>
            <a:r>
              <a:rPr lang="en-US" altLang="en-US" sz="2000" dirty="0"/>
              <a:t> and </a:t>
            </a:r>
            <a:r>
              <a:rPr lang="en-US" altLang="en-US" sz="2000" dirty="0" err="1">
                <a:solidFill>
                  <a:srgbClr val="FF0000"/>
                </a:solidFill>
              </a:rPr>
              <a:t>partitional</a:t>
            </a:r>
            <a:r>
              <a:rPr lang="en-US" altLang="en-US" sz="2000" dirty="0">
                <a:solidFill>
                  <a:srgbClr val="FFCC00"/>
                </a:solidFill>
              </a:rPr>
              <a:t> </a:t>
            </a:r>
            <a:r>
              <a:rPr lang="en-US" altLang="en-US" sz="2000" dirty="0"/>
              <a:t>sets of clusters </a:t>
            </a:r>
            <a:endParaRPr lang="en-US" altLang="en-US" sz="1050" dirty="0">
              <a:solidFill>
                <a:srgbClr val="FFCC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Partitional Clustering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1600" dirty="0"/>
              <a:t>A division data objects into non-overlapping subsets (clusters) such that each data object is in exactly one subset</a:t>
            </a:r>
            <a:endParaRPr lang="en-US" altLang="en-US" sz="800" dirty="0">
              <a:solidFill>
                <a:srgbClr val="FFCC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Hierarchical clustering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1600" dirty="0"/>
              <a:t>A set of nested clusters organized as a hierarchical tree </a:t>
            </a:r>
          </a:p>
          <a:p>
            <a:pPr marL="234950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2000" dirty="0"/>
              <a:t>Density based clustering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1600" dirty="0"/>
              <a:t>Discover </a:t>
            </a:r>
            <a:r>
              <a:rPr lang="en-US" altLang="en-US" sz="1600" dirty="0"/>
              <a:t>clusters of arbitrary shape. </a:t>
            </a:r>
            <a:endParaRPr lang="en-US" altLang="en-US" sz="1600" dirty="0"/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sz="1600" dirty="0"/>
              <a:t>Clusters dense </a:t>
            </a:r>
            <a:r>
              <a:rPr lang="en-US" altLang="en-US" sz="1600" dirty="0"/>
              <a:t>regions of objects separated by regions of low </a:t>
            </a:r>
            <a:r>
              <a:rPr lang="en-US" altLang="en-US" sz="1600" dirty="0"/>
              <a:t>density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35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Partitional Clustering</a:t>
            </a:r>
          </a:p>
        </p:txBody>
      </p:sp>
      <p:sp>
        <p:nvSpPr>
          <p:cNvPr id="34819" name="Freeform 4"/>
          <p:cNvSpPr>
            <a:spLocks/>
          </p:cNvSpPr>
          <p:nvPr/>
        </p:nvSpPr>
        <p:spPr bwMode="auto">
          <a:xfrm>
            <a:off x="2778125" y="2517775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0" name="Freeform 5"/>
          <p:cNvSpPr>
            <a:spLocks/>
          </p:cNvSpPr>
          <p:nvPr/>
        </p:nvSpPr>
        <p:spPr bwMode="auto">
          <a:xfrm>
            <a:off x="2778125" y="2716214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1" name="Freeform 6"/>
          <p:cNvSpPr>
            <a:spLocks/>
          </p:cNvSpPr>
          <p:nvPr/>
        </p:nvSpPr>
        <p:spPr bwMode="auto">
          <a:xfrm>
            <a:off x="3475039" y="4711701"/>
            <a:ext cx="96837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0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3074989" y="26193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3" name="Freeform 8"/>
          <p:cNvSpPr>
            <a:spLocks/>
          </p:cNvSpPr>
          <p:nvPr/>
        </p:nvSpPr>
        <p:spPr bwMode="auto">
          <a:xfrm>
            <a:off x="3475039" y="39147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4" name="Freeform 9"/>
          <p:cNvSpPr>
            <a:spLocks/>
          </p:cNvSpPr>
          <p:nvPr/>
        </p:nvSpPr>
        <p:spPr bwMode="auto">
          <a:xfrm>
            <a:off x="3644901" y="1825626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5" name="Freeform 10"/>
          <p:cNvSpPr>
            <a:spLocks/>
          </p:cNvSpPr>
          <p:nvPr/>
        </p:nvSpPr>
        <p:spPr bwMode="auto">
          <a:xfrm>
            <a:off x="3875089" y="2020889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6" name="Freeform 11"/>
          <p:cNvSpPr>
            <a:spLocks/>
          </p:cNvSpPr>
          <p:nvPr/>
        </p:nvSpPr>
        <p:spPr bwMode="auto">
          <a:xfrm>
            <a:off x="397192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7" name="Freeform 12"/>
          <p:cNvSpPr>
            <a:spLocks/>
          </p:cNvSpPr>
          <p:nvPr/>
        </p:nvSpPr>
        <p:spPr bwMode="auto">
          <a:xfrm>
            <a:off x="437197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8" name="Freeform 13"/>
          <p:cNvSpPr>
            <a:spLocks/>
          </p:cNvSpPr>
          <p:nvPr/>
        </p:nvSpPr>
        <p:spPr bwMode="auto">
          <a:xfrm>
            <a:off x="4171950" y="2117725"/>
            <a:ext cx="96838" cy="103188"/>
          </a:xfrm>
          <a:custGeom>
            <a:avLst/>
            <a:gdLst>
              <a:gd name="T0" fmla="*/ 2147483647 w 61"/>
              <a:gd name="T1" fmla="*/ 2147483647 h 65"/>
              <a:gd name="T2" fmla="*/ 2147483647 w 61"/>
              <a:gd name="T3" fmla="*/ 2147483647 h 65"/>
              <a:gd name="T4" fmla="*/ 2147483647 w 61"/>
              <a:gd name="T5" fmla="*/ 2147483647 h 65"/>
              <a:gd name="T6" fmla="*/ 2147483647 w 61"/>
              <a:gd name="T7" fmla="*/ 2147483647 h 65"/>
              <a:gd name="T8" fmla="*/ 2147483647 w 61"/>
              <a:gd name="T9" fmla="*/ 2147483647 h 65"/>
              <a:gd name="T10" fmla="*/ 0 w 61"/>
              <a:gd name="T11" fmla="*/ 2147483647 h 65"/>
              <a:gd name="T12" fmla="*/ 0 w 61"/>
              <a:gd name="T13" fmla="*/ 2147483647 h 65"/>
              <a:gd name="T14" fmla="*/ 2147483647 w 61"/>
              <a:gd name="T15" fmla="*/ 2147483647 h 65"/>
              <a:gd name="T16" fmla="*/ 2147483647 w 61"/>
              <a:gd name="T17" fmla="*/ 0 h 65"/>
              <a:gd name="T18" fmla="*/ 2147483647 w 61"/>
              <a:gd name="T19" fmla="*/ 2147483647 h 65"/>
              <a:gd name="T20" fmla="*/ 2147483647 w 61"/>
              <a:gd name="T21" fmla="*/ 2147483647 h 65"/>
              <a:gd name="T22" fmla="*/ 2147483647 w 61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29" name="Freeform 14"/>
          <p:cNvSpPr>
            <a:spLocks/>
          </p:cNvSpPr>
          <p:nvPr/>
        </p:nvSpPr>
        <p:spPr bwMode="auto">
          <a:xfrm>
            <a:off x="4171950" y="1724025"/>
            <a:ext cx="96838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30" name="Freeform 15"/>
          <p:cNvSpPr>
            <a:spLocks/>
          </p:cNvSpPr>
          <p:nvPr/>
        </p:nvSpPr>
        <p:spPr bwMode="auto">
          <a:xfrm>
            <a:off x="4868864" y="4711701"/>
            <a:ext cx="103187" cy="98425"/>
          </a:xfrm>
          <a:custGeom>
            <a:avLst/>
            <a:gdLst>
              <a:gd name="T0" fmla="*/ 2147483647 w 65"/>
              <a:gd name="T1" fmla="*/ 2147483647 h 62"/>
              <a:gd name="T2" fmla="*/ 2147483647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0 w 65"/>
              <a:gd name="T11" fmla="*/ 2147483647 h 62"/>
              <a:gd name="T12" fmla="*/ 0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0 h 62"/>
              <a:gd name="T18" fmla="*/ 2147483647 w 65"/>
              <a:gd name="T19" fmla="*/ 0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31" name="Freeform 16"/>
          <p:cNvSpPr>
            <a:spLocks/>
          </p:cNvSpPr>
          <p:nvPr/>
        </p:nvSpPr>
        <p:spPr bwMode="auto">
          <a:xfrm>
            <a:off x="3074989" y="2220914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32" name="Freeform 17"/>
          <p:cNvSpPr>
            <a:spLocks/>
          </p:cNvSpPr>
          <p:nvPr/>
        </p:nvSpPr>
        <p:spPr bwMode="auto">
          <a:xfrm>
            <a:off x="2747964" y="4410076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33" name="Freeform 18"/>
          <p:cNvSpPr>
            <a:spLocks/>
          </p:cNvSpPr>
          <p:nvPr/>
        </p:nvSpPr>
        <p:spPr bwMode="auto">
          <a:xfrm>
            <a:off x="2778125" y="5008564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34" name="Freeform 19"/>
          <p:cNvSpPr>
            <a:spLocks/>
          </p:cNvSpPr>
          <p:nvPr/>
        </p:nvSpPr>
        <p:spPr bwMode="auto">
          <a:xfrm>
            <a:off x="3244851" y="1990726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2514600" y="5562601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6248400" y="1295401"/>
            <a:ext cx="3581400" cy="4633913"/>
            <a:chOff x="2976" y="816"/>
            <a:chExt cx="2256" cy="2919"/>
          </a:xfrm>
        </p:grpSpPr>
        <p:graphicFrame>
          <p:nvGraphicFramePr>
            <p:cNvPr id="34837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VISIO" r:id="rId3" imgW="1547102" imgH="2097084" progId="Visio.Drawing.6">
                    <p:embed/>
                  </p:oleObj>
                </mc:Choice>
                <mc:Fallback>
                  <p:oleObj name="VISIO" r:id="rId3" imgW="1547102" imgH="2097084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38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dirty="0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9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rgbClr val="002060"/>
                </a:solidFill>
              </a:rPr>
              <a:t>Hierarchical Clustering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514601" y="3962401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VISIO" r:id="rId3" imgW="2747671" imgH="1960706" progId="Visio.Drawing.6">
                  <p:embed/>
                </p:oleObj>
              </mc:Choice>
              <mc:Fallback>
                <p:oleObj name="VISIO" r:id="rId3" imgW="2747671" imgH="19607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3962401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438401" y="1447801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VISIO" r:id="rId5" imgW="2756614" imgH="1795265" progId="Visio.Drawing.6">
                  <p:embed/>
                </p:oleObj>
              </mc:Choice>
              <mc:Fallback>
                <p:oleObj name="VISIO" r:id="rId5" imgW="2756614" imgH="179526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1447801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924675" y="1066801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VISIO" r:id="rId7" imgW="1379425" imgH="1779615" progId="Visio.Drawing.6">
                  <p:embed/>
                </p:oleObj>
              </mc:Choice>
              <mc:Fallback>
                <p:oleObj name="VISIO" r:id="rId7" imgW="1379425" imgH="177961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1066801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924676" y="3657601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VISIO" r:id="rId9" imgW="1471089" imgH="1761729" progId="Visio.Drawing.6">
                  <p:embed/>
                </p:oleObj>
              </mc:Choice>
              <mc:Fallback>
                <p:oleObj name="VISIO" r:id="rId9" imgW="1471089" imgH="176172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6" y="3657601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438400" y="3200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Traditional Hierarchical Clustering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438400" y="5791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Non-traditional Hierarchical Clustering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324600" y="5791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Non-traditional Dendrogram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324600" y="3200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Traditional Dendrogram</a:t>
            </a:r>
          </a:p>
        </p:txBody>
      </p:sp>
    </p:spTree>
    <p:extLst>
      <p:ext uri="{BB962C8B-B14F-4D97-AF65-F5344CB8AC3E}">
        <p14:creationId xmlns:p14="http://schemas.microsoft.com/office/powerpoint/2010/main" val="15391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80400" cy="838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Density based Clustering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9713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514600" y="4876800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/>
              <a:t>Original Points</a:t>
            </a:r>
          </a:p>
        </p:txBody>
      </p:sp>
      <p:grpSp>
        <p:nvGrpSpPr>
          <p:cNvPr id="158725" name="Group 5"/>
          <p:cNvGrpSpPr>
            <a:grpSpLocks/>
          </p:cNvGrpSpPr>
          <p:nvPr/>
        </p:nvGrpSpPr>
        <p:grpSpPr bwMode="auto">
          <a:xfrm>
            <a:off x="5795964" y="1447800"/>
            <a:ext cx="4872037" cy="3779838"/>
            <a:chOff x="2691" y="633"/>
            <a:chExt cx="3069" cy="2381"/>
          </a:xfrm>
        </p:grpSpPr>
        <p:pic>
          <p:nvPicPr>
            <p:cNvPr id="1587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8727" name="Text Box 7"/>
            <p:cNvSpPr txBox="1">
              <a:spLocks noChangeArrowheads="1"/>
            </p:cNvSpPr>
            <p:nvPr/>
          </p:nvSpPr>
          <p:spPr bwMode="auto">
            <a:xfrm>
              <a:off x="3984" y="2781"/>
              <a:ext cx="6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1" dirty="0"/>
                <a:t>Clusters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9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Clustering Algorithms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altLang="en-US" dirty="0"/>
              <a:t>Partitional </a:t>
            </a:r>
            <a:r>
              <a:rPr lang="en-US" altLang="en-US" dirty="0" smtClean="0"/>
              <a:t>Clustering</a:t>
            </a:r>
            <a:endParaRPr lang="en-US" altLang="en-US" dirty="0" smtClean="0">
              <a:latin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altLang="en-US" dirty="0" smtClean="0"/>
              <a:t>Hierarchical clustering</a:t>
            </a:r>
            <a:endParaRPr lang="en-US" altLang="en-US" dirty="0" smtClean="0">
              <a:latin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altLang="en-US" dirty="0" smtClean="0"/>
              <a:t>Density-based clustering</a:t>
            </a:r>
          </a:p>
        </p:txBody>
      </p:sp>
    </p:spTree>
    <p:extLst>
      <p:ext uri="{BB962C8B-B14F-4D97-AF65-F5344CB8AC3E}">
        <p14:creationId xmlns:p14="http://schemas.microsoft.com/office/powerpoint/2010/main" val="23770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3181350"/>
            <a:ext cx="7772400" cy="781050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altLang="en-US" sz="4800" dirty="0">
                <a:solidFill>
                  <a:srgbClr val="002060"/>
                </a:solidFill>
              </a:rPr>
              <a:t>Partitional Clustering</a:t>
            </a:r>
          </a:p>
        </p:txBody>
      </p:sp>
    </p:spTree>
    <p:extLst>
      <p:ext uri="{BB962C8B-B14F-4D97-AF65-F5344CB8AC3E}">
        <p14:creationId xmlns:p14="http://schemas.microsoft.com/office/powerpoint/2010/main" val="39377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80400" cy="533400"/>
          </a:xfrm>
        </p:spPr>
        <p:txBody>
          <a:bodyPr/>
          <a:lstStyle/>
          <a:p>
            <a:r>
              <a:rPr lang="en-US" altLang="en-US" sz="2800" dirty="0" err="1">
                <a:solidFill>
                  <a:srgbClr val="002060"/>
                </a:solidFill>
              </a:rPr>
              <a:t>Partitional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>
                <a:solidFill>
                  <a:srgbClr val="002060"/>
                </a:solidFill>
              </a:rPr>
              <a:t>Clustering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/>
              <a:t>Given</a:t>
            </a:r>
          </a:p>
          <a:p>
            <a:pPr lvl="1" algn="just">
              <a:lnSpc>
                <a:spcPct val="150000"/>
              </a:lnSpc>
            </a:pPr>
            <a:r>
              <a:rPr lang="en-IN" sz="2000" dirty="0"/>
              <a:t>A </a:t>
            </a:r>
            <a:r>
              <a:rPr lang="en-IN" sz="2000" dirty="0"/>
              <a:t>data set of </a:t>
            </a:r>
            <a:r>
              <a:rPr lang="en-IN" sz="2000" b="1" dirty="0"/>
              <a:t>n objects</a:t>
            </a:r>
          </a:p>
          <a:p>
            <a:pPr lvl="1" algn="just">
              <a:lnSpc>
                <a:spcPct val="150000"/>
              </a:lnSpc>
            </a:pPr>
            <a:r>
              <a:rPr lang="en-IN" sz="2000" b="1" dirty="0"/>
              <a:t>K </a:t>
            </a:r>
            <a:r>
              <a:rPr lang="en-IN" sz="2000" b="1" dirty="0"/>
              <a:t>the number of clusters to form</a:t>
            </a:r>
          </a:p>
          <a:p>
            <a:pPr algn="just">
              <a:lnSpc>
                <a:spcPct val="150000"/>
              </a:lnSpc>
            </a:pPr>
            <a:r>
              <a:rPr lang="en-IN" sz="2400" dirty="0"/>
              <a:t>Organize </a:t>
            </a:r>
            <a:r>
              <a:rPr lang="en-IN" sz="2400" dirty="0"/>
              <a:t>the objects into k partitions </a:t>
            </a:r>
            <a:r>
              <a:rPr lang="en-IN" sz="2400" b="1" dirty="0"/>
              <a:t>(k&lt;=n) where each </a:t>
            </a:r>
            <a:r>
              <a:rPr lang="en-IN" sz="2400" b="1" dirty="0"/>
              <a:t>partition </a:t>
            </a:r>
            <a:r>
              <a:rPr lang="en-IN" sz="2400" dirty="0"/>
              <a:t>represents </a:t>
            </a:r>
            <a:r>
              <a:rPr lang="en-IN" sz="2400" dirty="0"/>
              <a:t>a cluster</a:t>
            </a:r>
          </a:p>
          <a:p>
            <a:pPr algn="just">
              <a:lnSpc>
                <a:spcPct val="150000"/>
              </a:lnSpc>
            </a:pPr>
            <a:r>
              <a:rPr lang="en-IN" sz="2400" dirty="0"/>
              <a:t>The </a:t>
            </a:r>
            <a:r>
              <a:rPr lang="en-IN" sz="2400" dirty="0"/>
              <a:t>clusters are formed to optimize an objective partitioning </a:t>
            </a:r>
            <a:r>
              <a:rPr lang="en-IN" sz="2400" dirty="0"/>
              <a:t>criterion</a:t>
            </a:r>
            <a:endParaRPr lang="en-IN" sz="2400" dirty="0"/>
          </a:p>
          <a:p>
            <a:pPr lvl="1" algn="just">
              <a:lnSpc>
                <a:spcPct val="150000"/>
              </a:lnSpc>
            </a:pPr>
            <a:r>
              <a:rPr lang="en-IN" sz="2000" dirty="0"/>
              <a:t>Objects </a:t>
            </a:r>
            <a:r>
              <a:rPr lang="en-IN" sz="2000" dirty="0"/>
              <a:t>within a cluster are </a:t>
            </a:r>
            <a:r>
              <a:rPr lang="en-IN" sz="2000" b="1" dirty="0"/>
              <a:t>similar</a:t>
            </a:r>
          </a:p>
          <a:p>
            <a:pPr lvl="1" algn="just">
              <a:lnSpc>
                <a:spcPct val="150000"/>
              </a:lnSpc>
            </a:pPr>
            <a:r>
              <a:rPr lang="en-IN" sz="2000" dirty="0"/>
              <a:t>Objects </a:t>
            </a:r>
            <a:r>
              <a:rPr lang="en-IN" sz="2000" dirty="0"/>
              <a:t>of different clusters are </a:t>
            </a:r>
            <a:r>
              <a:rPr lang="en-IN" sz="2000" b="1" dirty="0"/>
              <a:t>dissimilar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1457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K-means Clustering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143000"/>
            <a:ext cx="8001000" cy="2590800"/>
          </a:xfrm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r>
              <a:rPr lang="en-US" altLang="en-US" sz="2200" dirty="0"/>
              <a:t>The basic algorithm is very </a:t>
            </a:r>
            <a:r>
              <a:rPr lang="en-US" altLang="en-US" sz="2200" dirty="0"/>
              <a:t>simple</a:t>
            </a:r>
          </a:p>
          <a:p>
            <a:pPr marL="533400" indent="-533400" algn="just">
              <a:spcBef>
                <a:spcPct val="20000"/>
              </a:spcBef>
            </a:pPr>
            <a:r>
              <a:rPr lang="en-US" altLang="en-US" sz="2200" dirty="0"/>
              <a:t>Number </a:t>
            </a:r>
            <a:r>
              <a:rPr lang="en-US" altLang="en-US" sz="2200" dirty="0"/>
              <a:t>of clusters, K, must be specified</a:t>
            </a:r>
          </a:p>
          <a:p>
            <a:pPr marL="533400" indent="-533400" algn="just">
              <a:spcBef>
                <a:spcPct val="20000"/>
              </a:spcBef>
            </a:pPr>
            <a:r>
              <a:rPr lang="en-US" altLang="en-US" sz="2200" dirty="0"/>
              <a:t>Each cluster is associated with a </a:t>
            </a:r>
            <a:r>
              <a:rPr lang="en-US" altLang="en-US" sz="2200" dirty="0">
                <a:solidFill>
                  <a:srgbClr val="C00000"/>
                </a:solidFill>
              </a:rPr>
              <a:t>centroid </a:t>
            </a:r>
            <a:r>
              <a:rPr lang="en-US" altLang="en-US" sz="2200" dirty="0"/>
              <a:t>(mean or center point) </a:t>
            </a:r>
          </a:p>
          <a:p>
            <a:pPr marL="533400" indent="-533400" algn="just">
              <a:spcBef>
                <a:spcPct val="20000"/>
              </a:spcBef>
            </a:pPr>
            <a:r>
              <a:rPr lang="en-US" altLang="en-US" sz="2200" dirty="0"/>
              <a:t>Each point is assigned to the cluster with the closest centroid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981200" y="413385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1981200" y="413385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1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K-means Clustering – Details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90600"/>
            <a:ext cx="8001000" cy="5334000"/>
          </a:xfrm>
        </p:spPr>
        <p:txBody>
          <a:bodyPr/>
          <a:lstStyle/>
          <a:p>
            <a:pPr marL="533400" indent="-533400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1800" dirty="0"/>
              <a:t>Initial centroids are often chosen randomly.</a:t>
            </a:r>
          </a:p>
          <a:p>
            <a:pPr marL="990600" lvl="1" indent="-533400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1400" dirty="0"/>
              <a:t>Clusters produced vary from one run to another.</a:t>
            </a:r>
          </a:p>
          <a:p>
            <a:pPr marL="533400" indent="-533400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1800" dirty="0"/>
              <a:t>The centroid is (typically) the mean of the points in the cluster.</a:t>
            </a:r>
          </a:p>
          <a:p>
            <a:pPr marL="533400" indent="-533400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1800" dirty="0"/>
              <a:t>‘Closeness’ is measured by Euclidean distance, cosine similarity, correlation, etc.</a:t>
            </a:r>
          </a:p>
          <a:p>
            <a:pPr marL="533400" indent="-533400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1800" dirty="0"/>
              <a:t>K-means will converge for common similarity measures mentioned above.</a:t>
            </a:r>
          </a:p>
          <a:p>
            <a:pPr marL="533400" indent="-533400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1800" dirty="0"/>
              <a:t>Most of the convergence happens in the first few iterations.</a:t>
            </a:r>
          </a:p>
          <a:p>
            <a:pPr marL="990600" lvl="1" indent="-533400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1400" dirty="0"/>
              <a:t>Often the stopping condition is changed to ‘Until relatively few points change clusters’ or some measure of clustering doesn’t change.</a:t>
            </a:r>
          </a:p>
          <a:p>
            <a:pPr marL="533400" indent="-533400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1800" dirty="0"/>
              <a:t>Complexity is O( n * K * I * d )</a:t>
            </a:r>
          </a:p>
          <a:p>
            <a:pPr marL="990600" lvl="1" indent="-533400"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1400" dirty="0"/>
              <a:t>n = number of points, K = number of clusters, </a:t>
            </a:r>
            <a:br>
              <a:rPr lang="en-US" altLang="en-US" sz="1400" dirty="0"/>
            </a:br>
            <a:r>
              <a:rPr lang="en-US" altLang="en-US" sz="1400" dirty="0"/>
              <a:t>I = number of iterations, d = number of attributes</a:t>
            </a:r>
          </a:p>
        </p:txBody>
      </p:sp>
    </p:spTree>
    <p:extLst>
      <p:ext uri="{BB962C8B-B14F-4D97-AF65-F5344CB8AC3E}">
        <p14:creationId xmlns:p14="http://schemas.microsoft.com/office/powerpoint/2010/main" val="7926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What is Cluster Analysis?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1935163" y="1143000"/>
            <a:ext cx="8318500" cy="12954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4800600" y="3570288"/>
            <a:ext cx="3048000" cy="2678112"/>
            <a:chOff x="2160" y="2544"/>
            <a:chExt cx="1920" cy="1687"/>
          </a:xfrm>
        </p:grpSpPr>
        <p:sp>
          <p:nvSpPr>
            <p:cNvPr id="5135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7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8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39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0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1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2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3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4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5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6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7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8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49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0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1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2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3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4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5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6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7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8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59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60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781800" y="2667000"/>
            <a:ext cx="3048000" cy="2514600"/>
            <a:chOff x="3312" y="1584"/>
            <a:chExt cx="1920" cy="1584"/>
          </a:xfrm>
        </p:grpSpPr>
        <p:sp>
          <p:nvSpPr>
            <p:cNvPr id="5133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4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4419600" y="3657600"/>
            <a:ext cx="3276600" cy="2286000"/>
            <a:chOff x="1824" y="2208"/>
            <a:chExt cx="2064" cy="1440"/>
          </a:xfrm>
        </p:grpSpPr>
        <p:sp>
          <p:nvSpPr>
            <p:cNvPr id="5130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31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  <p:sp>
          <p:nvSpPr>
            <p:cNvPr id="5132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IN" altLang="en-US" sz="1400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2819400" y="2971800"/>
            <a:ext cx="2286000" cy="1676400"/>
            <a:chOff x="816" y="1776"/>
            <a:chExt cx="1440" cy="1056"/>
          </a:xfrm>
        </p:grpSpPr>
        <p:sp>
          <p:nvSpPr>
            <p:cNvPr id="5128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29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0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Evaluating K-means Clusters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886200" y="2590800"/>
          <a:ext cx="2519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25193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7970838" cy="5181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1800" dirty="0"/>
              <a:t>Most common measure is Sum of Squared Error (SSE)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600" dirty="0"/>
              <a:t>For each point, the error is the distance to the nearest cluster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600" dirty="0"/>
              <a:t>To get SSE, we square these errors and sum them.</a:t>
            </a:r>
          </a:p>
          <a:p>
            <a:pPr lvl="1" algn="just">
              <a:lnSpc>
                <a:spcPct val="150000"/>
              </a:lnSpc>
            </a:pPr>
            <a:endParaRPr lang="en-US" altLang="en-US" sz="1600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en-US" sz="1600" dirty="0"/>
          </a:p>
          <a:p>
            <a:pPr lvl="1" algn="just">
              <a:lnSpc>
                <a:spcPct val="150000"/>
              </a:lnSpc>
            </a:pPr>
            <a:r>
              <a:rPr lang="en-US" altLang="en-US" sz="1600" i="1" dirty="0"/>
              <a:t>x </a:t>
            </a:r>
            <a:r>
              <a:rPr lang="en-US" altLang="en-US" sz="1600" dirty="0"/>
              <a:t>is a data point in cluster </a:t>
            </a:r>
            <a:r>
              <a:rPr lang="en-US" altLang="en-US" sz="1600" i="1" dirty="0"/>
              <a:t>C</a:t>
            </a:r>
            <a:r>
              <a:rPr lang="en-US" altLang="en-US" sz="1600" baseline="-25000" dirty="0"/>
              <a:t>i </a:t>
            </a:r>
            <a:r>
              <a:rPr lang="en-US" altLang="en-US" sz="1600" dirty="0"/>
              <a:t>and </a:t>
            </a:r>
            <a:r>
              <a:rPr lang="en-US" altLang="en-US" sz="1600" i="1" dirty="0"/>
              <a:t>m</a:t>
            </a:r>
            <a:r>
              <a:rPr lang="en-US" altLang="en-US" sz="1600" i="1" baseline="-25000" dirty="0"/>
              <a:t>i</a:t>
            </a:r>
            <a:r>
              <a:rPr lang="en-US" altLang="en-US" sz="1600" dirty="0"/>
              <a:t> is the representative point for cluster </a:t>
            </a:r>
            <a:r>
              <a:rPr lang="en-US" altLang="en-US" sz="1600" i="1" dirty="0"/>
              <a:t>C</a:t>
            </a:r>
            <a:r>
              <a:rPr lang="en-US" altLang="en-US" sz="1600" baseline="-25000" dirty="0"/>
              <a:t>i</a:t>
            </a:r>
            <a:r>
              <a:rPr lang="en-US" altLang="en-US" sz="1600" dirty="0"/>
              <a:t> </a:t>
            </a:r>
          </a:p>
          <a:p>
            <a:pPr lvl="2" algn="just">
              <a:lnSpc>
                <a:spcPct val="150000"/>
              </a:lnSpc>
            </a:pPr>
            <a:r>
              <a:rPr lang="en-US" altLang="en-US" sz="1400" dirty="0"/>
              <a:t> can show that </a:t>
            </a:r>
            <a:r>
              <a:rPr lang="en-US" altLang="en-US" sz="1400" i="1" dirty="0"/>
              <a:t>m</a:t>
            </a:r>
            <a:r>
              <a:rPr lang="en-US" altLang="en-US" sz="1400" i="1" baseline="-25000" dirty="0"/>
              <a:t>i</a:t>
            </a:r>
            <a:r>
              <a:rPr lang="en-US" altLang="en-US" sz="1400" baseline="-25000" dirty="0"/>
              <a:t> </a:t>
            </a:r>
            <a:r>
              <a:rPr lang="en-US" altLang="en-US" sz="1400" dirty="0"/>
              <a:t>corresponds to the center (mean) of the cluster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600" dirty="0"/>
              <a:t>Given two clusters, we can choose the one with the smallest error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/>
              <a:t>One easy way to reduce SSE is to increase K, i.e. the number of clusters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600" dirty="0"/>
              <a:t>A good clustering with smaller K can have a lower SSE than a poor clustering with higher K</a:t>
            </a:r>
          </a:p>
        </p:txBody>
      </p:sp>
    </p:spTree>
    <p:extLst>
      <p:ext uri="{BB962C8B-B14F-4D97-AF65-F5344CB8AC3E}">
        <p14:creationId xmlns:p14="http://schemas.microsoft.com/office/powerpoint/2010/main" val="23273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Two different K-means Clusterings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4" y="990601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399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47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3994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45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/>
                <a:t>Optimal Clustering</a:t>
              </a:r>
            </a:p>
          </p:txBody>
        </p:sp>
      </p:grp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6781800" y="15240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26432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400" dirty="0">
                <a:solidFill>
                  <a:srgbClr val="002060"/>
                </a:solidFill>
              </a:rPr>
              <a:t>Importance of Choosing Initial Centroids (Case </a:t>
            </a:r>
            <a:r>
              <a:rPr lang="en-US" altLang="en-US" sz="2400" dirty="0" err="1">
                <a:solidFill>
                  <a:srgbClr val="002060"/>
                </a:solidFill>
              </a:rPr>
              <a:t>i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133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400" dirty="0">
                <a:solidFill>
                  <a:srgbClr val="002060"/>
                </a:solidFill>
              </a:rPr>
              <a:t>Importance of Choosing Initial Centroids (Case </a:t>
            </a:r>
            <a:r>
              <a:rPr lang="en-US" altLang="en-US" sz="2400" dirty="0" err="1">
                <a:solidFill>
                  <a:srgbClr val="002060"/>
                </a:solidFill>
              </a:rPr>
              <a:t>i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133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4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400" dirty="0">
                <a:solidFill>
                  <a:srgbClr val="002060"/>
                </a:solidFill>
              </a:rPr>
              <a:t>Importance of Choosing Initial Centroids (Case </a:t>
            </a:r>
            <a:r>
              <a:rPr lang="en-US" altLang="en-US" sz="2400" dirty="0">
                <a:solidFill>
                  <a:srgbClr val="002060"/>
                </a:solidFill>
              </a:rPr>
              <a:t>ii)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133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354139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4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44966"/>
            <a:ext cx="8280400" cy="552450"/>
          </a:xfrm>
        </p:spPr>
        <p:txBody>
          <a:bodyPr/>
          <a:lstStyle/>
          <a:p>
            <a:r>
              <a:rPr lang="en-US" altLang="en-US" sz="2400" dirty="0">
                <a:solidFill>
                  <a:srgbClr val="002060"/>
                </a:solidFill>
              </a:rPr>
              <a:t>Importance of Choosing Initial Centroids (Case </a:t>
            </a:r>
            <a:r>
              <a:rPr lang="en-US" altLang="en-US" sz="2400" dirty="0">
                <a:solidFill>
                  <a:srgbClr val="002060"/>
                </a:solidFill>
              </a:rPr>
              <a:t>ii)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133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5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Problems with Selecting Initial Points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143000"/>
            <a:ext cx="8001000" cy="5257800"/>
          </a:xfrm>
        </p:spPr>
        <p:txBody>
          <a:bodyPr/>
          <a:lstStyle/>
          <a:p>
            <a:pPr marL="533400" indent="-5334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1800" dirty="0"/>
              <a:t>If there are K ‘real’ clusters then the chance of selecting one centroid from each cluster is small. </a:t>
            </a:r>
          </a:p>
          <a:p>
            <a:pPr marL="990600" lvl="1" indent="-5334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1600" dirty="0"/>
              <a:t>Chance is relatively small when K is large</a:t>
            </a:r>
          </a:p>
          <a:p>
            <a:pPr marL="990600" lvl="1" indent="-5334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1600" dirty="0"/>
              <a:t>If clusters are the same size, n, then</a:t>
            </a:r>
          </a:p>
          <a:p>
            <a:pPr marL="457200" lvl="1" indent="0" algn="just">
              <a:lnSpc>
                <a:spcPct val="150000"/>
              </a:lnSpc>
              <a:spcBef>
                <a:spcPct val="20000"/>
              </a:spcBef>
              <a:buNone/>
              <a:defRPr/>
            </a:pPr>
            <a:endParaRPr lang="en-US" altLang="en-US" sz="1600" dirty="0"/>
          </a:p>
          <a:p>
            <a:pPr marL="990600" lvl="1" indent="-533400" algn="just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en-US" altLang="en-US" sz="1600" dirty="0"/>
              <a:t/>
            </a:r>
            <a:br>
              <a:rPr lang="en-US" altLang="en-US" sz="1600" dirty="0"/>
            </a:br>
            <a:endParaRPr lang="en-US" altLang="en-US" sz="1600" dirty="0"/>
          </a:p>
          <a:p>
            <a:pPr marL="990600" lvl="1" indent="-5334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1600" dirty="0"/>
              <a:t>For example, if K = 10, then probability = 10!/10</a:t>
            </a:r>
            <a:r>
              <a:rPr lang="en-US" altLang="en-US" sz="1600" baseline="30000" dirty="0"/>
              <a:t>10</a:t>
            </a:r>
            <a:r>
              <a:rPr lang="en-US" altLang="en-US" sz="1600" dirty="0"/>
              <a:t> = 0.00036</a:t>
            </a:r>
          </a:p>
          <a:p>
            <a:pPr marL="990600" lvl="1" indent="-5334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1600" dirty="0"/>
              <a:t>Sometimes the initial centroids will readjust themselves in ‘right’ way, and sometimes they don’t</a:t>
            </a:r>
          </a:p>
          <a:p>
            <a:pPr marL="990600" lvl="1" indent="-5334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1600" dirty="0"/>
              <a:t>Consider an example of five pairs of clusters</a:t>
            </a:r>
          </a:p>
          <a:p>
            <a:pPr marL="482600" indent="-4826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2000" dirty="0"/>
              <a:t>Initial centers from different clusters may produce good clusters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/>
          </p:nvPr>
        </p:nvGraphicFramePr>
        <p:xfrm>
          <a:off x="2895600" y="3017483"/>
          <a:ext cx="7010400" cy="72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Bitmap Image" r:id="rId3" imgW="9259102" imgH="960203" progId="Paint.Picture">
                  <p:embed/>
                </p:oleObj>
              </mc:Choice>
              <mc:Fallback>
                <p:oleObj name="Bitmap Image" r:id="rId3" imgW="9259102" imgH="9602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17483"/>
                        <a:ext cx="7010400" cy="727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10 Clusters Example (Good Clusters)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133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1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1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1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15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1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15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1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209800" y="5957888"/>
            <a:ext cx="800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  <p:extLst>
      <p:ext uri="{BB962C8B-B14F-4D97-AF65-F5344CB8AC3E}">
        <p14:creationId xmlns:p14="http://schemas.microsoft.com/office/powerpoint/2010/main" val="24972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10 Clusters </a:t>
            </a:r>
            <a:r>
              <a:rPr lang="en-US" altLang="en-US" sz="2800" dirty="0">
                <a:solidFill>
                  <a:srgbClr val="002060"/>
                </a:solidFill>
              </a:rPr>
              <a:t>Example (Good Clusters)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3626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3626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2026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2026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209800" y="5957888"/>
            <a:ext cx="800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  <p:extLst>
      <p:ext uri="{BB962C8B-B14F-4D97-AF65-F5344CB8AC3E}">
        <p14:creationId xmlns:p14="http://schemas.microsoft.com/office/powerpoint/2010/main" val="33861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10 Clusters </a:t>
            </a:r>
            <a:r>
              <a:rPr lang="en-US" altLang="en-US" sz="2800" dirty="0">
                <a:solidFill>
                  <a:srgbClr val="002060"/>
                </a:solidFill>
              </a:rPr>
              <a:t>Example  </a:t>
            </a:r>
            <a:r>
              <a:rPr lang="en-US" altLang="en-US" sz="2800" dirty="0">
                <a:solidFill>
                  <a:srgbClr val="002060"/>
                </a:solidFill>
              </a:rPr>
              <a:t>(Bad Clusters</a:t>
            </a:r>
            <a:r>
              <a:rPr lang="en-US" altLang="en-US" sz="2800" dirty="0">
                <a:solidFill>
                  <a:srgbClr val="002060"/>
                </a:solidFill>
              </a:rPr>
              <a:t>)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90800" y="5943600"/>
            <a:ext cx="731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09800" y="5957888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Starting with some pairs of clusters having three initial centroids, while other have only one.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1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3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1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35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1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35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1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296150" cy="5334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Quality: What Is Good Clustering?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143000"/>
            <a:ext cx="8382000" cy="4876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en-US" altLang="en-US" sz="2000" dirty="0"/>
              <a:t>A </a:t>
            </a:r>
            <a:r>
              <a:rPr lang="en-US" altLang="en-US" sz="2000" u="sng" dirty="0"/>
              <a:t>good clustering</a:t>
            </a:r>
            <a:r>
              <a:rPr lang="en-US" altLang="en-US" sz="2000" dirty="0"/>
              <a:t> method will produce high quality clusters with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US" altLang="en-US" sz="2000" dirty="0"/>
              <a:t>high </a:t>
            </a:r>
            <a:r>
              <a:rPr lang="en-US" altLang="en-US" sz="2000" u="sng" dirty="0"/>
              <a:t>intra-class</a:t>
            </a:r>
            <a:r>
              <a:rPr lang="en-US" altLang="en-US" sz="2000" dirty="0"/>
              <a:t> similarity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US" altLang="en-US" sz="2000" dirty="0"/>
              <a:t>low </a:t>
            </a:r>
            <a:r>
              <a:rPr lang="en-US" altLang="en-US" sz="2000" u="sng" dirty="0"/>
              <a:t>inter-class</a:t>
            </a:r>
            <a:r>
              <a:rPr lang="en-US" altLang="en-US" sz="2000" dirty="0"/>
              <a:t> similarity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000" dirty="0"/>
              <a:t>The </a:t>
            </a:r>
            <a:r>
              <a:rPr lang="en-US" altLang="en-US" sz="2000" u="sng" dirty="0"/>
              <a:t>quality</a:t>
            </a:r>
            <a:r>
              <a:rPr lang="en-US" altLang="en-US" sz="2000" dirty="0"/>
              <a:t> of a clustering result depends on both the similarity measure used by the method and its implementation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000" dirty="0"/>
              <a:t>The </a:t>
            </a:r>
            <a:r>
              <a:rPr lang="en-US" altLang="en-US" sz="2000" u="sng" dirty="0"/>
              <a:t>quality</a:t>
            </a:r>
            <a:r>
              <a:rPr lang="en-US" altLang="en-US" sz="2000" dirty="0"/>
              <a:t> of a clustering method is also measured by its ability to discover some or all of the </a:t>
            </a:r>
            <a:r>
              <a:rPr lang="en-US" altLang="en-US" sz="2000" u="sng" dirty="0"/>
              <a:t>hidden</a:t>
            </a:r>
            <a:r>
              <a:rPr lang="en-US" altLang="en-US" sz="2000" dirty="0"/>
              <a:t> patterns</a:t>
            </a:r>
          </a:p>
        </p:txBody>
      </p:sp>
    </p:spTree>
    <p:extLst>
      <p:ext uri="{BB962C8B-B14F-4D97-AF65-F5344CB8AC3E}">
        <p14:creationId xmlns:p14="http://schemas.microsoft.com/office/powerpoint/2010/main" val="3636915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10 Clusters </a:t>
            </a:r>
            <a:r>
              <a:rPr lang="en-US" altLang="en-US" sz="2800" dirty="0">
                <a:solidFill>
                  <a:srgbClr val="002060"/>
                </a:solidFill>
              </a:rPr>
              <a:t>Example  </a:t>
            </a:r>
            <a:r>
              <a:rPr lang="en-US" altLang="en-US" sz="2800" dirty="0">
                <a:solidFill>
                  <a:srgbClr val="002060"/>
                </a:solidFill>
              </a:rPr>
              <a:t>(Bad Clusters</a:t>
            </a:r>
            <a:r>
              <a:rPr lang="en-US" altLang="en-US" sz="2800" dirty="0">
                <a:solidFill>
                  <a:srgbClr val="002060"/>
                </a:solidFill>
              </a:rPr>
              <a:t>)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90800" y="5943600"/>
            <a:ext cx="731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209800" y="5957888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Starting with some pairs of clusters having three initial centroids, while other have only one.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1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990601"/>
            <a:ext cx="33543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1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1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Solutions to Initial Centroids Problem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1800" dirty="0"/>
              <a:t>Multiple runs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600" dirty="0"/>
              <a:t>Helps, but probability is not on your side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/>
              <a:t>Sample and use hierarchical clustering to determine initial centroids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/>
              <a:t>Select more than k initial centroids and then select among these initial centroids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600" dirty="0"/>
              <a:t>Select most widely separated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/>
              <a:t>Post-processing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/>
              <a:t>Bisecting K-means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600" dirty="0"/>
              <a:t>Not as susceptible to initialization issues</a:t>
            </a:r>
          </a:p>
        </p:txBody>
      </p:sp>
    </p:spTree>
    <p:extLst>
      <p:ext uri="{BB962C8B-B14F-4D97-AF65-F5344CB8AC3E}">
        <p14:creationId xmlns:p14="http://schemas.microsoft.com/office/powerpoint/2010/main" val="37365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Pre-processing and Post-processing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Pre-processing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/>
              <a:t>Normalize the data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/>
              <a:t>Eliminate outliers</a:t>
            </a:r>
          </a:p>
          <a:p>
            <a:pPr lvl="4">
              <a:lnSpc>
                <a:spcPct val="150000"/>
              </a:lnSpc>
            </a:pPr>
            <a:endParaRPr lang="en-US" altLang="en-US" sz="600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/>
              <a:t>Post-processing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/>
              <a:t>Eliminate small clusters that may represent outliers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/>
              <a:t>Split ‘loose’ clusters, i.e., clusters with relatively high SSE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/>
              <a:t>Merge clusters that are ‘close’ and that have relatively low SSE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/>
              <a:t>Can use these steps during the clustering process</a:t>
            </a:r>
          </a:p>
          <a:p>
            <a:pPr lvl="2">
              <a:lnSpc>
                <a:spcPct val="150000"/>
              </a:lnSpc>
            </a:pPr>
            <a:r>
              <a:rPr lang="en-US" altLang="en-US" sz="1600" dirty="0"/>
              <a:t> ISODATA</a:t>
            </a:r>
          </a:p>
        </p:txBody>
      </p:sp>
    </p:spTree>
    <p:extLst>
      <p:ext uri="{BB962C8B-B14F-4D97-AF65-F5344CB8AC3E}">
        <p14:creationId xmlns:p14="http://schemas.microsoft.com/office/powerpoint/2010/main" val="7737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Bisecting K-means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143000"/>
            <a:ext cx="8001000" cy="1447800"/>
          </a:xfrm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altLang="en-US" dirty="0" smtClean="0"/>
              <a:t>Bisecting K-means algorithm</a:t>
            </a:r>
          </a:p>
          <a:p>
            <a:pPr marL="990600" lvl="1" indent="-533400">
              <a:spcBef>
                <a:spcPct val="20000"/>
              </a:spcBef>
            </a:pPr>
            <a:r>
              <a:rPr lang="en-US" altLang="en-US" sz="2000" dirty="0"/>
              <a:t>Variant of K-means that can produce a </a:t>
            </a:r>
            <a:r>
              <a:rPr lang="en-US" altLang="en-US" sz="2000" dirty="0" err="1"/>
              <a:t>partitional</a:t>
            </a:r>
            <a:r>
              <a:rPr lang="en-US" altLang="en-US" sz="2000" dirty="0"/>
              <a:t> or a hierarchical clustering</a:t>
            </a:r>
          </a:p>
          <a:p>
            <a:pPr marL="990600" lvl="1" indent="-533400">
              <a:spcBef>
                <a:spcPct val="20000"/>
              </a:spcBef>
            </a:pPr>
            <a:endParaRPr lang="en-US" altLang="en-US" sz="2000" dirty="0"/>
          </a:p>
          <a:p>
            <a:pPr marL="990600" lvl="1" indent="-533400">
              <a:spcBef>
                <a:spcPct val="20000"/>
              </a:spcBef>
              <a:buNone/>
            </a:pPr>
            <a:endParaRPr lang="en-US" altLang="en-US" sz="2000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752600" y="2971800"/>
          <a:ext cx="8694738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Bitmap Image" r:id="rId3" imgW="8695174" imgH="3132091" progId="Paint.Picture">
                  <p:embed/>
                </p:oleObj>
              </mc:Choice>
              <mc:Fallback>
                <p:oleObj name="Bitmap Image" r:id="rId3" imgW="8695174" imgH="31320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029"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8694738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1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6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Bisecting K-means Example</a:t>
            </a:r>
          </a:p>
        </p:txBody>
      </p:sp>
    </p:spTree>
    <p:extLst>
      <p:ext uri="{BB962C8B-B14F-4D97-AF65-F5344CB8AC3E}">
        <p14:creationId xmlns:p14="http://schemas.microsoft.com/office/powerpoint/2010/main" val="28441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Limitations of K-means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400" dirty="0"/>
              <a:t>K-means has problems when clusters are of differing 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000" dirty="0"/>
              <a:t>Sizes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000" dirty="0"/>
              <a:t>Densities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000" dirty="0"/>
              <a:t>Non-globular shapes</a:t>
            </a:r>
          </a:p>
          <a:p>
            <a:pPr algn="just">
              <a:lnSpc>
                <a:spcPct val="150000"/>
              </a:lnSpc>
            </a:pPr>
            <a:endParaRPr lang="en-US" altLang="en-US" sz="2400" dirty="0"/>
          </a:p>
          <a:p>
            <a:pPr algn="just">
              <a:lnSpc>
                <a:spcPct val="150000"/>
              </a:lnSpc>
            </a:pPr>
            <a:r>
              <a:rPr lang="en-US" altLang="en-US" sz="2400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4416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Limitations of K-means: Differing Sizes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None/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spcBef>
                <a:spcPct val="20000"/>
              </a:spcBef>
              <a:buNone/>
            </a:pPr>
            <a:endParaRPr lang="en-US" altLang="en-US" sz="200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971800" y="49530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7207250" y="49672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7572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>
                <a:solidFill>
                  <a:srgbClr val="002060"/>
                </a:solidFill>
              </a:rPr>
              <a:t>Limitations of K-means: Differing Density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None/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spcBef>
                <a:spcPct val="20000"/>
              </a:spcBef>
              <a:buNone/>
            </a:pPr>
            <a:endParaRPr lang="en-US" altLang="en-US" sz="20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0" y="4953001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Original Points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6858000" y="4902200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20897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106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Limitations of K-means: Non-globular Shapes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None/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spcBef>
                <a:spcPct val="20000"/>
              </a:spcBef>
              <a:buNone/>
            </a:pPr>
            <a:endParaRPr lang="en-US" altLang="en-US" sz="200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667000" y="48768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Original Points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6858000" y="4902200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33537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Overcoming K-means Limitations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None/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spcBef>
                <a:spcPct val="20000"/>
              </a:spcBef>
              <a:buNone/>
            </a:pPr>
            <a:endParaRPr lang="en-US" altLang="en-US" sz="200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286000" y="49530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/>
              <a:t>One solution is to use many </a:t>
            </a:r>
            <a:r>
              <a:rPr lang="en-US" altLang="en-US" sz="2000" dirty="0"/>
              <a:t>clusters.</a:t>
            </a: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600" dirty="0"/>
              <a:t>Find </a:t>
            </a:r>
            <a:r>
              <a:rPr lang="en-US" altLang="en-US" sz="1600" dirty="0"/>
              <a:t>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39894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229600" cy="8382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Measure the Quality of Clustering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8458200" cy="50292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1800" dirty="0">
                <a:solidFill>
                  <a:srgbClr val="CC3300"/>
                </a:solidFill>
              </a:rPr>
              <a:t>Dissimilarity/Similarity metric</a:t>
            </a:r>
            <a:r>
              <a:rPr lang="en-US" altLang="en-US" sz="1800" dirty="0"/>
              <a:t>: Similarity is expressed in terms of a distance function, typically metric: </a:t>
            </a:r>
            <a:r>
              <a:rPr lang="en-US" altLang="en-US" sz="1800" i="1" dirty="0"/>
              <a:t>d</a:t>
            </a:r>
            <a:r>
              <a:rPr lang="en-US" altLang="en-US" sz="1800" dirty="0"/>
              <a:t>(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, j</a:t>
            </a:r>
            <a:r>
              <a:rPr lang="en-US" altLang="en-US" sz="1800" dirty="0"/>
              <a:t>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There is a separate “quality” function that measures the “goodness” of a cluster.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The definitions of </a:t>
            </a:r>
            <a:r>
              <a:rPr lang="en-US" altLang="en-US" sz="1800" dirty="0">
                <a:solidFill>
                  <a:srgbClr val="CC3300"/>
                </a:solidFill>
              </a:rPr>
              <a:t>distance functions</a:t>
            </a:r>
            <a:r>
              <a:rPr lang="en-US" altLang="en-US" sz="1800" dirty="0"/>
              <a:t> are usually very different for interval-scaled, </a:t>
            </a:r>
            <a:r>
              <a:rPr lang="en-US" altLang="en-US" sz="1800" dirty="0" err="1"/>
              <a:t>boolean</a:t>
            </a:r>
            <a:r>
              <a:rPr lang="en-US" altLang="en-US" sz="1800" dirty="0"/>
              <a:t>, categorical, ordinal ratio, and vector variables.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Weights should be associated with different variables based on applications and data semantics.</a:t>
            </a:r>
            <a:endParaRPr lang="en-US" altLang="en-US" sz="1800" dirty="0">
              <a:sym typeface="Symbol" pitchFamily="18" charset="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>
                <a:sym typeface="Symbol" pitchFamily="18" charset="2"/>
              </a:rPr>
              <a:t>It is hard to define “similar enough” or “good enough”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1800" dirty="0">
                <a:sym typeface="Symbol" pitchFamily="18" charset="2"/>
              </a:rPr>
              <a:t> the answer is typically highly subjective.</a:t>
            </a:r>
          </a:p>
        </p:txBody>
      </p:sp>
    </p:spTree>
    <p:extLst>
      <p:ext uri="{BB962C8B-B14F-4D97-AF65-F5344CB8AC3E}">
        <p14:creationId xmlns:p14="http://schemas.microsoft.com/office/powerpoint/2010/main" val="3375678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Overcoming K-means Limitations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None/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spcBef>
                <a:spcPct val="20000"/>
              </a:spcBef>
              <a:buNone/>
            </a:pPr>
            <a:endParaRPr lang="en-US" altLang="en-US" sz="200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0" y="49530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/>
              <a:t>One solution is to use many </a:t>
            </a:r>
            <a:r>
              <a:rPr lang="en-US" altLang="en-US" sz="2000" dirty="0"/>
              <a:t>clusters.</a:t>
            </a: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600" dirty="0"/>
              <a:t>Find </a:t>
            </a:r>
            <a:r>
              <a:rPr lang="en-US" altLang="en-US" sz="1600" dirty="0"/>
              <a:t>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33782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10600" cy="5524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</a:rPr>
              <a:t>Overcoming K-means Limitations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None/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spcBef>
                <a:spcPct val="20000"/>
              </a:spcBef>
              <a:buNone/>
            </a:pPr>
            <a:endParaRPr lang="en-US" altLang="en-US" sz="200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667000" y="48768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1219200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/>
              <a:t>One solution is to use many </a:t>
            </a:r>
            <a:r>
              <a:rPr lang="en-US" altLang="en-US" sz="2000" dirty="0"/>
              <a:t>clusters.</a:t>
            </a: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600" dirty="0"/>
              <a:t>Find </a:t>
            </a:r>
            <a:r>
              <a:rPr lang="en-US" altLang="en-US" sz="1600" dirty="0"/>
              <a:t>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8754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566150" cy="609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Limitations </a:t>
            </a:r>
            <a:r>
              <a:rPr lang="en-US" altLang="en-US" sz="2800" dirty="0">
                <a:solidFill>
                  <a:srgbClr val="002060"/>
                </a:solidFill>
              </a:rPr>
              <a:t>of K-means</a:t>
            </a:r>
            <a:r>
              <a:rPr lang="en-US" altLang="en-US" sz="2800" dirty="0">
                <a:solidFill>
                  <a:srgbClr val="002060"/>
                </a:solidFill>
              </a:rPr>
              <a:t>: </a:t>
            </a:r>
            <a:r>
              <a:rPr lang="en-US" altLang="ko-KR" sz="2800" dirty="0">
                <a:solidFill>
                  <a:srgbClr val="002060"/>
                </a:solidFill>
                <a:ea typeface="Gulim" pitchFamily="34" charset="-127"/>
              </a:rPr>
              <a:t>Outlier Problem </a:t>
            </a:r>
            <a:endParaRPr lang="en-US" altLang="en-US" sz="2800" dirty="0">
              <a:solidFill>
                <a:srgbClr val="002060"/>
              </a:solidFill>
              <a:ea typeface="Gulim" pitchFamily="34" charset="-127"/>
            </a:endParaRP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idx="1"/>
          </p:nvPr>
        </p:nvSpPr>
        <p:spPr>
          <a:xfrm>
            <a:off x="1828800" y="990601"/>
            <a:ext cx="8077200" cy="2868465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US" altLang="ko-KR" sz="1800" dirty="0">
                <a:ea typeface="Gulim" pitchFamily="34" charset="-127"/>
              </a:rPr>
              <a:t>The k-means algorithm is sensitive to outliers !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US" altLang="ko-KR" sz="1600" dirty="0">
                <a:ea typeface="Gulim" pitchFamily="34" charset="-127"/>
              </a:rPr>
              <a:t>Since an object with an extremely large value may substantially distort the distribution of the data.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ko-KR" sz="1600" u="sng" dirty="0">
                <a:solidFill>
                  <a:srgbClr val="A40000"/>
                </a:solidFill>
                <a:ea typeface="Gulim" pitchFamily="34" charset="-127"/>
              </a:rPr>
              <a:t>Solution</a:t>
            </a:r>
            <a:r>
              <a:rPr lang="en-US" altLang="ko-KR" sz="1600" dirty="0">
                <a:solidFill>
                  <a:srgbClr val="A40000"/>
                </a:solidFill>
                <a:ea typeface="Gulim" pitchFamily="34" charset="-127"/>
              </a:rPr>
              <a:t>:</a:t>
            </a:r>
            <a:r>
              <a:rPr lang="en-US" altLang="ko-KR" sz="1600" dirty="0">
                <a:ea typeface="Gulim" pitchFamily="34" charset="-127"/>
              </a:rPr>
              <a:t> Instead of taking the </a:t>
            </a:r>
            <a:r>
              <a:rPr lang="en-US" altLang="ko-KR" sz="1600" b="1" dirty="0">
                <a:ea typeface="Gulim" pitchFamily="34" charset="-127"/>
              </a:rPr>
              <a:t>mean</a:t>
            </a:r>
            <a:r>
              <a:rPr lang="en-US" altLang="ko-KR" sz="1600" dirty="0">
                <a:ea typeface="Gulim" pitchFamily="34" charset="-127"/>
              </a:rPr>
              <a:t> value of the object in a cluster as a reference point, </a:t>
            </a:r>
            <a:r>
              <a:rPr lang="en-US" altLang="ko-KR" sz="1600" b="1" dirty="0">
                <a:ea typeface="Gulim" pitchFamily="34" charset="-127"/>
              </a:rPr>
              <a:t>medoids</a:t>
            </a:r>
            <a:r>
              <a:rPr lang="en-US" altLang="ko-KR" sz="1600" dirty="0">
                <a:ea typeface="Gulim" pitchFamily="34" charset="-127"/>
              </a:rPr>
              <a:t> can be used, which is the </a:t>
            </a:r>
            <a:r>
              <a:rPr lang="en-US" altLang="ko-KR" sz="1600" b="1" dirty="0">
                <a:ea typeface="Gulim" pitchFamily="34" charset="-127"/>
              </a:rPr>
              <a:t>most centrally located</a:t>
            </a:r>
            <a:r>
              <a:rPr lang="en-US" altLang="ko-KR" sz="1600" dirty="0">
                <a:ea typeface="Gulim" pitchFamily="34" charset="-127"/>
              </a:rPr>
              <a:t> object in a cluster.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3581400" y="4114800"/>
            <a:ext cx="5257800" cy="1765300"/>
            <a:chOff x="1344" y="3072"/>
            <a:chExt cx="3312" cy="1112"/>
          </a:xfrm>
        </p:grpSpPr>
        <p:grpSp>
          <p:nvGrpSpPr>
            <p:cNvPr id="64517" name="Group 1029"/>
            <p:cNvGrpSpPr>
              <a:grpSpLocks/>
            </p:cNvGrpSpPr>
            <p:nvPr/>
          </p:nvGrpSpPr>
          <p:grpSpPr bwMode="auto">
            <a:xfrm>
              <a:off x="1344" y="3072"/>
              <a:ext cx="1248" cy="1112"/>
              <a:chOff x="1728" y="864"/>
              <a:chExt cx="1396" cy="1208"/>
            </a:xfrm>
          </p:grpSpPr>
          <p:sp>
            <p:nvSpPr>
              <p:cNvPr id="64604" name="Rectangle 1030"/>
              <p:cNvSpPr>
                <a:spLocks noChangeArrowheads="1"/>
              </p:cNvSpPr>
              <p:nvPr/>
            </p:nvSpPr>
            <p:spPr bwMode="auto">
              <a:xfrm>
                <a:off x="1728" y="864"/>
                <a:ext cx="1396" cy="120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64605" name="Rectangle 1031"/>
              <p:cNvSpPr>
                <a:spLocks noChangeArrowheads="1"/>
              </p:cNvSpPr>
              <p:nvPr/>
            </p:nvSpPr>
            <p:spPr bwMode="auto">
              <a:xfrm>
                <a:off x="1861" y="950"/>
                <a:ext cx="1198" cy="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64606" name="Line 1032"/>
              <p:cNvSpPr>
                <a:spLocks noChangeShapeType="1"/>
              </p:cNvSpPr>
              <p:nvPr/>
            </p:nvSpPr>
            <p:spPr bwMode="auto">
              <a:xfrm>
                <a:off x="1861" y="1828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07" name="Line 1033"/>
              <p:cNvSpPr>
                <a:spLocks noChangeShapeType="1"/>
              </p:cNvSpPr>
              <p:nvPr/>
            </p:nvSpPr>
            <p:spPr bwMode="auto">
              <a:xfrm>
                <a:off x="1861" y="173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08" name="Line 1034"/>
              <p:cNvSpPr>
                <a:spLocks noChangeShapeType="1"/>
              </p:cNvSpPr>
              <p:nvPr/>
            </p:nvSpPr>
            <p:spPr bwMode="auto">
              <a:xfrm>
                <a:off x="1861" y="1633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09" name="Line 1035"/>
              <p:cNvSpPr>
                <a:spLocks noChangeShapeType="1"/>
              </p:cNvSpPr>
              <p:nvPr/>
            </p:nvSpPr>
            <p:spPr bwMode="auto">
              <a:xfrm>
                <a:off x="1861" y="153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0" name="Line 1036"/>
              <p:cNvSpPr>
                <a:spLocks noChangeShapeType="1"/>
              </p:cNvSpPr>
              <p:nvPr/>
            </p:nvSpPr>
            <p:spPr bwMode="auto">
              <a:xfrm>
                <a:off x="1861" y="1437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1" name="Line 1037"/>
              <p:cNvSpPr>
                <a:spLocks noChangeShapeType="1"/>
              </p:cNvSpPr>
              <p:nvPr/>
            </p:nvSpPr>
            <p:spPr bwMode="auto">
              <a:xfrm>
                <a:off x="1861" y="134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2" name="Line 1038"/>
              <p:cNvSpPr>
                <a:spLocks noChangeShapeType="1"/>
              </p:cNvSpPr>
              <p:nvPr/>
            </p:nvSpPr>
            <p:spPr bwMode="auto">
              <a:xfrm>
                <a:off x="1861" y="1242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3" name="Line 1039"/>
              <p:cNvSpPr>
                <a:spLocks noChangeShapeType="1"/>
              </p:cNvSpPr>
              <p:nvPr/>
            </p:nvSpPr>
            <p:spPr bwMode="auto">
              <a:xfrm>
                <a:off x="1861" y="114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4" name="Line 1040"/>
              <p:cNvSpPr>
                <a:spLocks noChangeShapeType="1"/>
              </p:cNvSpPr>
              <p:nvPr/>
            </p:nvSpPr>
            <p:spPr bwMode="auto">
              <a:xfrm>
                <a:off x="1861" y="1047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5" name="Line 1041"/>
              <p:cNvSpPr>
                <a:spLocks noChangeShapeType="1"/>
              </p:cNvSpPr>
              <p:nvPr/>
            </p:nvSpPr>
            <p:spPr bwMode="auto">
              <a:xfrm>
                <a:off x="1861" y="95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6" name="Line 1042"/>
              <p:cNvSpPr>
                <a:spLocks noChangeShapeType="1"/>
              </p:cNvSpPr>
              <p:nvPr/>
            </p:nvSpPr>
            <p:spPr bwMode="auto">
              <a:xfrm>
                <a:off x="1981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7" name="Line 1043"/>
              <p:cNvSpPr>
                <a:spLocks noChangeShapeType="1"/>
              </p:cNvSpPr>
              <p:nvPr/>
            </p:nvSpPr>
            <p:spPr bwMode="auto">
              <a:xfrm>
                <a:off x="2102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8" name="Line 1044"/>
              <p:cNvSpPr>
                <a:spLocks noChangeShapeType="1"/>
              </p:cNvSpPr>
              <p:nvPr/>
            </p:nvSpPr>
            <p:spPr bwMode="auto">
              <a:xfrm>
                <a:off x="2219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19" name="Line 1045"/>
              <p:cNvSpPr>
                <a:spLocks noChangeShapeType="1"/>
              </p:cNvSpPr>
              <p:nvPr/>
            </p:nvSpPr>
            <p:spPr bwMode="auto">
              <a:xfrm>
                <a:off x="2339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20" name="Line 1046"/>
              <p:cNvSpPr>
                <a:spLocks noChangeShapeType="1"/>
              </p:cNvSpPr>
              <p:nvPr/>
            </p:nvSpPr>
            <p:spPr bwMode="auto">
              <a:xfrm>
                <a:off x="2460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21" name="Line 1047"/>
              <p:cNvSpPr>
                <a:spLocks noChangeShapeType="1"/>
              </p:cNvSpPr>
              <p:nvPr/>
            </p:nvSpPr>
            <p:spPr bwMode="auto">
              <a:xfrm>
                <a:off x="2581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22" name="Line 1048"/>
              <p:cNvSpPr>
                <a:spLocks noChangeShapeType="1"/>
              </p:cNvSpPr>
              <p:nvPr/>
            </p:nvSpPr>
            <p:spPr bwMode="auto">
              <a:xfrm>
                <a:off x="2701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23" name="Line 1049"/>
              <p:cNvSpPr>
                <a:spLocks noChangeShapeType="1"/>
              </p:cNvSpPr>
              <p:nvPr/>
            </p:nvSpPr>
            <p:spPr bwMode="auto">
              <a:xfrm>
                <a:off x="2818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24" name="Line 1050"/>
              <p:cNvSpPr>
                <a:spLocks noChangeShapeType="1"/>
              </p:cNvSpPr>
              <p:nvPr/>
            </p:nvSpPr>
            <p:spPr bwMode="auto">
              <a:xfrm>
                <a:off x="2939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25" name="Line 1051"/>
              <p:cNvSpPr>
                <a:spLocks noChangeShapeType="1"/>
              </p:cNvSpPr>
              <p:nvPr/>
            </p:nvSpPr>
            <p:spPr bwMode="auto">
              <a:xfrm>
                <a:off x="3059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26" name="Rectangle 1052"/>
              <p:cNvSpPr>
                <a:spLocks noChangeArrowheads="1"/>
              </p:cNvSpPr>
              <p:nvPr/>
            </p:nvSpPr>
            <p:spPr bwMode="auto">
              <a:xfrm>
                <a:off x="1861" y="950"/>
                <a:ext cx="1198" cy="97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64627" name="Line 1053"/>
              <p:cNvSpPr>
                <a:spLocks noChangeShapeType="1"/>
              </p:cNvSpPr>
              <p:nvPr/>
            </p:nvSpPr>
            <p:spPr bwMode="auto">
              <a:xfrm>
                <a:off x="1861" y="9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28" name="Line 1054"/>
              <p:cNvSpPr>
                <a:spLocks noChangeShapeType="1"/>
              </p:cNvSpPr>
              <p:nvPr/>
            </p:nvSpPr>
            <p:spPr bwMode="auto">
              <a:xfrm>
                <a:off x="1849" y="192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29" name="Line 1055"/>
              <p:cNvSpPr>
                <a:spLocks noChangeShapeType="1"/>
              </p:cNvSpPr>
              <p:nvPr/>
            </p:nvSpPr>
            <p:spPr bwMode="auto">
              <a:xfrm>
                <a:off x="1849" y="182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0" name="Line 1056"/>
              <p:cNvSpPr>
                <a:spLocks noChangeShapeType="1"/>
              </p:cNvSpPr>
              <p:nvPr/>
            </p:nvSpPr>
            <p:spPr bwMode="auto">
              <a:xfrm>
                <a:off x="1849" y="173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1" name="Line 1057"/>
              <p:cNvSpPr>
                <a:spLocks noChangeShapeType="1"/>
              </p:cNvSpPr>
              <p:nvPr/>
            </p:nvSpPr>
            <p:spPr bwMode="auto">
              <a:xfrm>
                <a:off x="1849" y="163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2" name="Line 1058"/>
              <p:cNvSpPr>
                <a:spLocks noChangeShapeType="1"/>
              </p:cNvSpPr>
              <p:nvPr/>
            </p:nvSpPr>
            <p:spPr bwMode="auto">
              <a:xfrm>
                <a:off x="1849" y="153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3" name="Line 1059"/>
              <p:cNvSpPr>
                <a:spLocks noChangeShapeType="1"/>
              </p:cNvSpPr>
              <p:nvPr/>
            </p:nvSpPr>
            <p:spPr bwMode="auto">
              <a:xfrm>
                <a:off x="1849" y="143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4" name="Line 1060"/>
              <p:cNvSpPr>
                <a:spLocks noChangeShapeType="1"/>
              </p:cNvSpPr>
              <p:nvPr/>
            </p:nvSpPr>
            <p:spPr bwMode="auto">
              <a:xfrm>
                <a:off x="1849" y="134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5" name="Line 1061"/>
              <p:cNvSpPr>
                <a:spLocks noChangeShapeType="1"/>
              </p:cNvSpPr>
              <p:nvPr/>
            </p:nvSpPr>
            <p:spPr bwMode="auto">
              <a:xfrm>
                <a:off x="1849" y="124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6" name="Line 1062"/>
              <p:cNvSpPr>
                <a:spLocks noChangeShapeType="1"/>
              </p:cNvSpPr>
              <p:nvPr/>
            </p:nvSpPr>
            <p:spPr bwMode="auto">
              <a:xfrm>
                <a:off x="1849" y="114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7" name="Line 1063"/>
              <p:cNvSpPr>
                <a:spLocks noChangeShapeType="1"/>
              </p:cNvSpPr>
              <p:nvPr/>
            </p:nvSpPr>
            <p:spPr bwMode="auto">
              <a:xfrm>
                <a:off x="1849" y="104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8" name="Line 1064"/>
              <p:cNvSpPr>
                <a:spLocks noChangeShapeType="1"/>
              </p:cNvSpPr>
              <p:nvPr/>
            </p:nvSpPr>
            <p:spPr bwMode="auto">
              <a:xfrm>
                <a:off x="1849" y="9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39" name="Line 1065"/>
              <p:cNvSpPr>
                <a:spLocks noChangeShapeType="1"/>
              </p:cNvSpPr>
              <p:nvPr/>
            </p:nvSpPr>
            <p:spPr bwMode="auto">
              <a:xfrm>
                <a:off x="1861" y="192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0" name="Line 1066"/>
              <p:cNvSpPr>
                <a:spLocks noChangeShapeType="1"/>
              </p:cNvSpPr>
              <p:nvPr/>
            </p:nvSpPr>
            <p:spPr bwMode="auto">
              <a:xfrm flipV="1">
                <a:off x="1861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1" name="Line 1067"/>
              <p:cNvSpPr>
                <a:spLocks noChangeShapeType="1"/>
              </p:cNvSpPr>
              <p:nvPr/>
            </p:nvSpPr>
            <p:spPr bwMode="auto">
              <a:xfrm flipV="1">
                <a:off x="1981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2" name="Line 1068"/>
              <p:cNvSpPr>
                <a:spLocks noChangeShapeType="1"/>
              </p:cNvSpPr>
              <p:nvPr/>
            </p:nvSpPr>
            <p:spPr bwMode="auto">
              <a:xfrm flipV="1">
                <a:off x="2102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3" name="Line 1069"/>
              <p:cNvSpPr>
                <a:spLocks noChangeShapeType="1"/>
              </p:cNvSpPr>
              <p:nvPr/>
            </p:nvSpPr>
            <p:spPr bwMode="auto">
              <a:xfrm flipV="1">
                <a:off x="2219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4" name="Line 1070"/>
              <p:cNvSpPr>
                <a:spLocks noChangeShapeType="1"/>
              </p:cNvSpPr>
              <p:nvPr/>
            </p:nvSpPr>
            <p:spPr bwMode="auto">
              <a:xfrm flipV="1">
                <a:off x="2339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5" name="Line 1071"/>
              <p:cNvSpPr>
                <a:spLocks noChangeShapeType="1"/>
              </p:cNvSpPr>
              <p:nvPr/>
            </p:nvSpPr>
            <p:spPr bwMode="auto">
              <a:xfrm flipV="1">
                <a:off x="2460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6" name="Line 1072"/>
              <p:cNvSpPr>
                <a:spLocks noChangeShapeType="1"/>
              </p:cNvSpPr>
              <p:nvPr/>
            </p:nvSpPr>
            <p:spPr bwMode="auto">
              <a:xfrm flipV="1">
                <a:off x="2581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7" name="Line 1073"/>
              <p:cNvSpPr>
                <a:spLocks noChangeShapeType="1"/>
              </p:cNvSpPr>
              <p:nvPr/>
            </p:nvSpPr>
            <p:spPr bwMode="auto">
              <a:xfrm flipV="1">
                <a:off x="2701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8" name="Line 1074"/>
              <p:cNvSpPr>
                <a:spLocks noChangeShapeType="1"/>
              </p:cNvSpPr>
              <p:nvPr/>
            </p:nvSpPr>
            <p:spPr bwMode="auto">
              <a:xfrm flipV="1">
                <a:off x="2818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49" name="Line 1075"/>
              <p:cNvSpPr>
                <a:spLocks noChangeShapeType="1"/>
              </p:cNvSpPr>
              <p:nvPr/>
            </p:nvSpPr>
            <p:spPr bwMode="auto">
              <a:xfrm flipV="1">
                <a:off x="2939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0" name="Line 1076"/>
              <p:cNvSpPr>
                <a:spLocks noChangeShapeType="1"/>
              </p:cNvSpPr>
              <p:nvPr/>
            </p:nvSpPr>
            <p:spPr bwMode="auto">
              <a:xfrm flipV="1">
                <a:off x="3059" y="19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1" name="Freeform 1077"/>
              <p:cNvSpPr>
                <a:spLocks/>
              </p:cNvSpPr>
              <p:nvPr/>
            </p:nvSpPr>
            <p:spPr bwMode="auto">
              <a:xfrm>
                <a:off x="2191" y="1507"/>
                <a:ext cx="56" cy="56"/>
              </a:xfrm>
              <a:custGeom>
                <a:avLst/>
                <a:gdLst>
                  <a:gd name="T0" fmla="*/ 28 w 56"/>
                  <a:gd name="T1" fmla="*/ 0 h 56"/>
                  <a:gd name="T2" fmla="*/ 56 w 56"/>
                  <a:gd name="T3" fmla="*/ 28 h 56"/>
                  <a:gd name="T4" fmla="*/ 28 w 56"/>
                  <a:gd name="T5" fmla="*/ 56 h 56"/>
                  <a:gd name="T6" fmla="*/ 0 w 56"/>
                  <a:gd name="T7" fmla="*/ 28 h 56"/>
                  <a:gd name="T8" fmla="*/ 28 w 5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6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2" name="Freeform 1078"/>
              <p:cNvSpPr>
                <a:spLocks/>
              </p:cNvSpPr>
              <p:nvPr/>
            </p:nvSpPr>
            <p:spPr bwMode="auto">
              <a:xfrm>
                <a:off x="2191" y="1311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3" name="Freeform 1079"/>
              <p:cNvSpPr>
                <a:spLocks/>
              </p:cNvSpPr>
              <p:nvPr/>
            </p:nvSpPr>
            <p:spPr bwMode="auto">
              <a:xfrm>
                <a:off x="2673" y="1604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9 h 57"/>
                  <a:gd name="T4" fmla="*/ 28 w 57"/>
                  <a:gd name="T5" fmla="*/ 57 h 57"/>
                  <a:gd name="T6" fmla="*/ 0 w 57"/>
                  <a:gd name="T7" fmla="*/ 29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4" name="Freeform 1080"/>
              <p:cNvSpPr>
                <a:spLocks/>
              </p:cNvSpPr>
              <p:nvPr/>
            </p:nvSpPr>
            <p:spPr bwMode="auto">
              <a:xfrm>
                <a:off x="2311" y="1214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5" name="Freeform 1081"/>
              <p:cNvSpPr>
                <a:spLocks/>
              </p:cNvSpPr>
              <p:nvPr/>
            </p:nvSpPr>
            <p:spPr bwMode="auto">
              <a:xfrm>
                <a:off x="2191" y="1116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6" name="Freeform 1082"/>
              <p:cNvSpPr>
                <a:spLocks/>
              </p:cNvSpPr>
              <p:nvPr/>
            </p:nvSpPr>
            <p:spPr bwMode="auto">
              <a:xfrm>
                <a:off x="2790" y="140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7" name="Freeform 1083"/>
              <p:cNvSpPr>
                <a:spLocks/>
              </p:cNvSpPr>
              <p:nvPr/>
            </p:nvSpPr>
            <p:spPr bwMode="auto">
              <a:xfrm>
                <a:off x="2311" y="1409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8" name="Freeform 1084"/>
              <p:cNvSpPr>
                <a:spLocks/>
              </p:cNvSpPr>
              <p:nvPr/>
            </p:nvSpPr>
            <p:spPr bwMode="auto">
              <a:xfrm>
                <a:off x="2432" y="179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59" name="Freeform 1085"/>
              <p:cNvSpPr>
                <a:spLocks/>
              </p:cNvSpPr>
              <p:nvPr/>
            </p:nvSpPr>
            <p:spPr bwMode="auto">
              <a:xfrm>
                <a:off x="2673" y="1507"/>
                <a:ext cx="57" cy="56"/>
              </a:xfrm>
              <a:custGeom>
                <a:avLst/>
                <a:gdLst>
                  <a:gd name="T0" fmla="*/ 28 w 57"/>
                  <a:gd name="T1" fmla="*/ 0 h 56"/>
                  <a:gd name="T2" fmla="*/ 57 w 57"/>
                  <a:gd name="T3" fmla="*/ 28 h 56"/>
                  <a:gd name="T4" fmla="*/ 28 w 57"/>
                  <a:gd name="T5" fmla="*/ 56 h 56"/>
                  <a:gd name="T6" fmla="*/ 0 w 57"/>
                  <a:gd name="T7" fmla="*/ 28 h 56"/>
                  <a:gd name="T8" fmla="*/ 28 w 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6"/>
                  <a:gd name="T17" fmla="*/ 57 w 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6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6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60" name="Freeform 1086"/>
              <p:cNvSpPr>
                <a:spLocks/>
              </p:cNvSpPr>
              <p:nvPr/>
            </p:nvSpPr>
            <p:spPr bwMode="auto">
              <a:xfrm>
                <a:off x="2432" y="140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661" name="Rectangle 1087"/>
              <p:cNvSpPr>
                <a:spLocks noChangeArrowheads="1"/>
              </p:cNvSpPr>
              <p:nvPr/>
            </p:nvSpPr>
            <p:spPr bwMode="auto">
              <a:xfrm>
                <a:off x="1805" y="1897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0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62" name="Rectangle 1088"/>
              <p:cNvSpPr>
                <a:spLocks noChangeArrowheads="1"/>
              </p:cNvSpPr>
              <p:nvPr/>
            </p:nvSpPr>
            <p:spPr bwMode="auto">
              <a:xfrm>
                <a:off x="1805" y="179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1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63" name="Rectangle 1089"/>
              <p:cNvSpPr>
                <a:spLocks noChangeArrowheads="1"/>
              </p:cNvSpPr>
              <p:nvPr/>
            </p:nvSpPr>
            <p:spPr bwMode="auto">
              <a:xfrm>
                <a:off x="1805" y="170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2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64" name="Rectangle 1090"/>
              <p:cNvSpPr>
                <a:spLocks noChangeArrowheads="1"/>
              </p:cNvSpPr>
              <p:nvPr/>
            </p:nvSpPr>
            <p:spPr bwMode="auto">
              <a:xfrm>
                <a:off x="1805" y="1604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3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65" name="Rectangle 1091"/>
              <p:cNvSpPr>
                <a:spLocks noChangeArrowheads="1"/>
              </p:cNvSpPr>
              <p:nvPr/>
            </p:nvSpPr>
            <p:spPr bwMode="auto">
              <a:xfrm>
                <a:off x="1805" y="1507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4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66" name="Rectangle 1092"/>
              <p:cNvSpPr>
                <a:spLocks noChangeArrowheads="1"/>
              </p:cNvSpPr>
              <p:nvPr/>
            </p:nvSpPr>
            <p:spPr bwMode="auto">
              <a:xfrm>
                <a:off x="1805" y="140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5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67" name="Rectangle 1093"/>
              <p:cNvSpPr>
                <a:spLocks noChangeArrowheads="1"/>
              </p:cNvSpPr>
              <p:nvPr/>
            </p:nvSpPr>
            <p:spPr bwMode="auto">
              <a:xfrm>
                <a:off x="1805" y="1310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6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68" name="Rectangle 1094"/>
              <p:cNvSpPr>
                <a:spLocks noChangeArrowheads="1"/>
              </p:cNvSpPr>
              <p:nvPr/>
            </p:nvSpPr>
            <p:spPr bwMode="auto">
              <a:xfrm>
                <a:off x="1805" y="1214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7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69" name="Rectangle 1095"/>
              <p:cNvSpPr>
                <a:spLocks noChangeArrowheads="1"/>
              </p:cNvSpPr>
              <p:nvPr/>
            </p:nvSpPr>
            <p:spPr bwMode="auto">
              <a:xfrm>
                <a:off x="1805" y="1116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8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0" name="Rectangle 1096"/>
              <p:cNvSpPr>
                <a:spLocks noChangeArrowheads="1"/>
              </p:cNvSpPr>
              <p:nvPr/>
            </p:nvSpPr>
            <p:spPr bwMode="auto">
              <a:xfrm>
                <a:off x="1805" y="101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9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1" name="Rectangle 1097"/>
              <p:cNvSpPr>
                <a:spLocks noChangeArrowheads="1"/>
              </p:cNvSpPr>
              <p:nvPr/>
            </p:nvSpPr>
            <p:spPr bwMode="auto">
              <a:xfrm>
                <a:off x="1779" y="920"/>
                <a:ext cx="6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10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2" name="Rectangle 1098"/>
              <p:cNvSpPr>
                <a:spLocks noChangeArrowheads="1"/>
              </p:cNvSpPr>
              <p:nvPr/>
            </p:nvSpPr>
            <p:spPr bwMode="auto">
              <a:xfrm>
                <a:off x="1849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0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3" name="Rectangle 1099"/>
              <p:cNvSpPr>
                <a:spLocks noChangeArrowheads="1"/>
              </p:cNvSpPr>
              <p:nvPr/>
            </p:nvSpPr>
            <p:spPr bwMode="auto">
              <a:xfrm>
                <a:off x="1968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1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4" name="Rectangle 1100"/>
              <p:cNvSpPr>
                <a:spLocks noChangeArrowheads="1"/>
              </p:cNvSpPr>
              <p:nvPr/>
            </p:nvSpPr>
            <p:spPr bwMode="auto">
              <a:xfrm>
                <a:off x="2090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2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5" name="Rectangle 1101"/>
              <p:cNvSpPr>
                <a:spLocks noChangeArrowheads="1"/>
              </p:cNvSpPr>
              <p:nvPr/>
            </p:nvSpPr>
            <p:spPr bwMode="auto">
              <a:xfrm>
                <a:off x="2207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3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6" name="Rectangle 1102"/>
              <p:cNvSpPr>
                <a:spLocks noChangeArrowheads="1"/>
              </p:cNvSpPr>
              <p:nvPr/>
            </p:nvSpPr>
            <p:spPr bwMode="auto">
              <a:xfrm>
                <a:off x="2326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4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7" name="Rectangle 1103"/>
              <p:cNvSpPr>
                <a:spLocks noChangeArrowheads="1"/>
              </p:cNvSpPr>
              <p:nvPr/>
            </p:nvSpPr>
            <p:spPr bwMode="auto">
              <a:xfrm>
                <a:off x="2448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5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8" name="Rectangle 1104"/>
              <p:cNvSpPr>
                <a:spLocks noChangeArrowheads="1"/>
              </p:cNvSpPr>
              <p:nvPr/>
            </p:nvSpPr>
            <p:spPr bwMode="auto">
              <a:xfrm>
                <a:off x="2569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6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79" name="Rectangle 1105"/>
              <p:cNvSpPr>
                <a:spLocks noChangeArrowheads="1"/>
              </p:cNvSpPr>
              <p:nvPr/>
            </p:nvSpPr>
            <p:spPr bwMode="auto">
              <a:xfrm>
                <a:off x="2689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7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80" name="Rectangle 1106"/>
              <p:cNvSpPr>
                <a:spLocks noChangeArrowheads="1"/>
              </p:cNvSpPr>
              <p:nvPr/>
            </p:nvSpPr>
            <p:spPr bwMode="auto">
              <a:xfrm>
                <a:off x="2806" y="19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8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81" name="Rectangle 1107"/>
              <p:cNvSpPr>
                <a:spLocks noChangeArrowheads="1"/>
              </p:cNvSpPr>
              <p:nvPr/>
            </p:nvSpPr>
            <p:spPr bwMode="auto">
              <a:xfrm>
                <a:off x="2927" y="19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9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82" name="Rectangle 1108"/>
              <p:cNvSpPr>
                <a:spLocks noChangeArrowheads="1"/>
              </p:cNvSpPr>
              <p:nvPr/>
            </p:nvSpPr>
            <p:spPr bwMode="auto">
              <a:xfrm>
                <a:off x="3035" y="1962"/>
                <a:ext cx="6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10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683" name="Rectangle 1109"/>
              <p:cNvSpPr>
                <a:spLocks noChangeArrowheads="1"/>
              </p:cNvSpPr>
              <p:nvPr/>
            </p:nvSpPr>
            <p:spPr bwMode="auto">
              <a:xfrm>
                <a:off x="1728" y="864"/>
                <a:ext cx="1396" cy="120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64518" name="Group 1110"/>
            <p:cNvGrpSpPr>
              <a:grpSpLocks/>
            </p:cNvGrpSpPr>
            <p:nvPr/>
          </p:nvGrpSpPr>
          <p:grpSpPr bwMode="auto">
            <a:xfrm>
              <a:off x="3408" y="3072"/>
              <a:ext cx="1248" cy="1112"/>
              <a:chOff x="3616" y="2464"/>
              <a:chExt cx="1396" cy="1208"/>
            </a:xfrm>
          </p:grpSpPr>
          <p:sp>
            <p:nvSpPr>
              <p:cNvPr id="64520" name="Rectangle 1111"/>
              <p:cNvSpPr>
                <a:spLocks noChangeArrowheads="1"/>
              </p:cNvSpPr>
              <p:nvPr/>
            </p:nvSpPr>
            <p:spPr bwMode="auto">
              <a:xfrm>
                <a:off x="3616" y="2464"/>
                <a:ext cx="1396" cy="120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64521" name="Rectangle 1112"/>
              <p:cNvSpPr>
                <a:spLocks noChangeArrowheads="1"/>
              </p:cNvSpPr>
              <p:nvPr/>
            </p:nvSpPr>
            <p:spPr bwMode="auto">
              <a:xfrm>
                <a:off x="3749" y="2550"/>
                <a:ext cx="1198" cy="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64522" name="Line 1113"/>
              <p:cNvSpPr>
                <a:spLocks noChangeShapeType="1"/>
              </p:cNvSpPr>
              <p:nvPr/>
            </p:nvSpPr>
            <p:spPr bwMode="auto">
              <a:xfrm>
                <a:off x="3749" y="3428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23" name="Line 1114"/>
              <p:cNvSpPr>
                <a:spLocks noChangeShapeType="1"/>
              </p:cNvSpPr>
              <p:nvPr/>
            </p:nvSpPr>
            <p:spPr bwMode="auto">
              <a:xfrm>
                <a:off x="3749" y="333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24" name="Line 1115"/>
              <p:cNvSpPr>
                <a:spLocks noChangeShapeType="1"/>
              </p:cNvSpPr>
              <p:nvPr/>
            </p:nvSpPr>
            <p:spPr bwMode="auto">
              <a:xfrm>
                <a:off x="3749" y="3233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25" name="Line 1116"/>
              <p:cNvSpPr>
                <a:spLocks noChangeShapeType="1"/>
              </p:cNvSpPr>
              <p:nvPr/>
            </p:nvSpPr>
            <p:spPr bwMode="auto">
              <a:xfrm>
                <a:off x="3749" y="313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26" name="Line 1117"/>
              <p:cNvSpPr>
                <a:spLocks noChangeShapeType="1"/>
              </p:cNvSpPr>
              <p:nvPr/>
            </p:nvSpPr>
            <p:spPr bwMode="auto">
              <a:xfrm>
                <a:off x="3749" y="3037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27" name="Line 1118"/>
              <p:cNvSpPr>
                <a:spLocks noChangeShapeType="1"/>
              </p:cNvSpPr>
              <p:nvPr/>
            </p:nvSpPr>
            <p:spPr bwMode="auto">
              <a:xfrm>
                <a:off x="3749" y="294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28" name="Line 1119"/>
              <p:cNvSpPr>
                <a:spLocks noChangeShapeType="1"/>
              </p:cNvSpPr>
              <p:nvPr/>
            </p:nvSpPr>
            <p:spPr bwMode="auto">
              <a:xfrm>
                <a:off x="3749" y="2842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29" name="Line 1120"/>
              <p:cNvSpPr>
                <a:spLocks noChangeShapeType="1"/>
              </p:cNvSpPr>
              <p:nvPr/>
            </p:nvSpPr>
            <p:spPr bwMode="auto">
              <a:xfrm>
                <a:off x="3749" y="274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0" name="Line 1121"/>
              <p:cNvSpPr>
                <a:spLocks noChangeShapeType="1"/>
              </p:cNvSpPr>
              <p:nvPr/>
            </p:nvSpPr>
            <p:spPr bwMode="auto">
              <a:xfrm>
                <a:off x="3749" y="2647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1" name="Line 1122"/>
              <p:cNvSpPr>
                <a:spLocks noChangeShapeType="1"/>
              </p:cNvSpPr>
              <p:nvPr/>
            </p:nvSpPr>
            <p:spPr bwMode="auto">
              <a:xfrm>
                <a:off x="3749" y="2550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2" name="Line 1123"/>
              <p:cNvSpPr>
                <a:spLocks noChangeShapeType="1"/>
              </p:cNvSpPr>
              <p:nvPr/>
            </p:nvSpPr>
            <p:spPr bwMode="auto">
              <a:xfrm>
                <a:off x="3869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3" name="Line 1124"/>
              <p:cNvSpPr>
                <a:spLocks noChangeShapeType="1"/>
              </p:cNvSpPr>
              <p:nvPr/>
            </p:nvSpPr>
            <p:spPr bwMode="auto">
              <a:xfrm>
                <a:off x="3990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4" name="Line 1125"/>
              <p:cNvSpPr>
                <a:spLocks noChangeShapeType="1"/>
              </p:cNvSpPr>
              <p:nvPr/>
            </p:nvSpPr>
            <p:spPr bwMode="auto">
              <a:xfrm>
                <a:off x="4107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5" name="Line 1126"/>
              <p:cNvSpPr>
                <a:spLocks noChangeShapeType="1"/>
              </p:cNvSpPr>
              <p:nvPr/>
            </p:nvSpPr>
            <p:spPr bwMode="auto">
              <a:xfrm>
                <a:off x="4227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6" name="Line 1127"/>
              <p:cNvSpPr>
                <a:spLocks noChangeShapeType="1"/>
              </p:cNvSpPr>
              <p:nvPr/>
            </p:nvSpPr>
            <p:spPr bwMode="auto">
              <a:xfrm>
                <a:off x="4348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7" name="Line 1128"/>
              <p:cNvSpPr>
                <a:spLocks noChangeShapeType="1"/>
              </p:cNvSpPr>
              <p:nvPr/>
            </p:nvSpPr>
            <p:spPr bwMode="auto">
              <a:xfrm>
                <a:off x="4469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8" name="Line 1129"/>
              <p:cNvSpPr>
                <a:spLocks noChangeShapeType="1"/>
              </p:cNvSpPr>
              <p:nvPr/>
            </p:nvSpPr>
            <p:spPr bwMode="auto">
              <a:xfrm>
                <a:off x="4589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39" name="Line 1130"/>
              <p:cNvSpPr>
                <a:spLocks noChangeShapeType="1"/>
              </p:cNvSpPr>
              <p:nvPr/>
            </p:nvSpPr>
            <p:spPr bwMode="auto">
              <a:xfrm>
                <a:off x="4706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40" name="Line 1131"/>
              <p:cNvSpPr>
                <a:spLocks noChangeShapeType="1"/>
              </p:cNvSpPr>
              <p:nvPr/>
            </p:nvSpPr>
            <p:spPr bwMode="auto">
              <a:xfrm>
                <a:off x="4827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41" name="Line 1132"/>
              <p:cNvSpPr>
                <a:spLocks noChangeShapeType="1"/>
              </p:cNvSpPr>
              <p:nvPr/>
            </p:nvSpPr>
            <p:spPr bwMode="auto">
              <a:xfrm>
                <a:off x="4947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42" name="Rectangle 1133"/>
              <p:cNvSpPr>
                <a:spLocks noChangeArrowheads="1"/>
              </p:cNvSpPr>
              <p:nvPr/>
            </p:nvSpPr>
            <p:spPr bwMode="auto">
              <a:xfrm>
                <a:off x="3749" y="2550"/>
                <a:ext cx="1198" cy="975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64543" name="Line 1134"/>
              <p:cNvSpPr>
                <a:spLocks noChangeShapeType="1"/>
              </p:cNvSpPr>
              <p:nvPr/>
            </p:nvSpPr>
            <p:spPr bwMode="auto">
              <a:xfrm>
                <a:off x="3749" y="2550"/>
                <a:ext cx="1" cy="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44" name="Line 1135"/>
              <p:cNvSpPr>
                <a:spLocks noChangeShapeType="1"/>
              </p:cNvSpPr>
              <p:nvPr/>
            </p:nvSpPr>
            <p:spPr bwMode="auto">
              <a:xfrm>
                <a:off x="3737" y="352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45" name="Line 1136"/>
              <p:cNvSpPr>
                <a:spLocks noChangeShapeType="1"/>
              </p:cNvSpPr>
              <p:nvPr/>
            </p:nvSpPr>
            <p:spPr bwMode="auto">
              <a:xfrm>
                <a:off x="3737" y="342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46" name="Line 1137"/>
              <p:cNvSpPr>
                <a:spLocks noChangeShapeType="1"/>
              </p:cNvSpPr>
              <p:nvPr/>
            </p:nvSpPr>
            <p:spPr bwMode="auto">
              <a:xfrm>
                <a:off x="3737" y="333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47" name="Line 1138"/>
              <p:cNvSpPr>
                <a:spLocks noChangeShapeType="1"/>
              </p:cNvSpPr>
              <p:nvPr/>
            </p:nvSpPr>
            <p:spPr bwMode="auto">
              <a:xfrm>
                <a:off x="3737" y="323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48" name="Line 1139"/>
              <p:cNvSpPr>
                <a:spLocks noChangeShapeType="1"/>
              </p:cNvSpPr>
              <p:nvPr/>
            </p:nvSpPr>
            <p:spPr bwMode="auto">
              <a:xfrm>
                <a:off x="3737" y="313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49" name="Line 1140"/>
              <p:cNvSpPr>
                <a:spLocks noChangeShapeType="1"/>
              </p:cNvSpPr>
              <p:nvPr/>
            </p:nvSpPr>
            <p:spPr bwMode="auto">
              <a:xfrm>
                <a:off x="3737" y="303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0" name="Line 1141"/>
              <p:cNvSpPr>
                <a:spLocks noChangeShapeType="1"/>
              </p:cNvSpPr>
              <p:nvPr/>
            </p:nvSpPr>
            <p:spPr bwMode="auto">
              <a:xfrm>
                <a:off x="3737" y="294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1" name="Line 1142"/>
              <p:cNvSpPr>
                <a:spLocks noChangeShapeType="1"/>
              </p:cNvSpPr>
              <p:nvPr/>
            </p:nvSpPr>
            <p:spPr bwMode="auto">
              <a:xfrm>
                <a:off x="3737" y="284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2" name="Line 1143"/>
              <p:cNvSpPr>
                <a:spLocks noChangeShapeType="1"/>
              </p:cNvSpPr>
              <p:nvPr/>
            </p:nvSpPr>
            <p:spPr bwMode="auto">
              <a:xfrm>
                <a:off x="3737" y="274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3" name="Line 1144"/>
              <p:cNvSpPr>
                <a:spLocks noChangeShapeType="1"/>
              </p:cNvSpPr>
              <p:nvPr/>
            </p:nvSpPr>
            <p:spPr bwMode="auto">
              <a:xfrm>
                <a:off x="3737" y="264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4" name="Line 1145"/>
              <p:cNvSpPr>
                <a:spLocks noChangeShapeType="1"/>
              </p:cNvSpPr>
              <p:nvPr/>
            </p:nvSpPr>
            <p:spPr bwMode="auto">
              <a:xfrm>
                <a:off x="3737" y="25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5" name="Line 1146"/>
              <p:cNvSpPr>
                <a:spLocks noChangeShapeType="1"/>
              </p:cNvSpPr>
              <p:nvPr/>
            </p:nvSpPr>
            <p:spPr bwMode="auto">
              <a:xfrm>
                <a:off x="3749" y="3525"/>
                <a:ext cx="1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6" name="Line 1147"/>
              <p:cNvSpPr>
                <a:spLocks noChangeShapeType="1"/>
              </p:cNvSpPr>
              <p:nvPr/>
            </p:nvSpPr>
            <p:spPr bwMode="auto">
              <a:xfrm flipV="1">
                <a:off x="3749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7" name="Line 1148"/>
              <p:cNvSpPr>
                <a:spLocks noChangeShapeType="1"/>
              </p:cNvSpPr>
              <p:nvPr/>
            </p:nvSpPr>
            <p:spPr bwMode="auto">
              <a:xfrm flipV="1">
                <a:off x="3869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8" name="Line 1149"/>
              <p:cNvSpPr>
                <a:spLocks noChangeShapeType="1"/>
              </p:cNvSpPr>
              <p:nvPr/>
            </p:nvSpPr>
            <p:spPr bwMode="auto">
              <a:xfrm flipV="1">
                <a:off x="3990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59" name="Line 1150"/>
              <p:cNvSpPr>
                <a:spLocks noChangeShapeType="1"/>
              </p:cNvSpPr>
              <p:nvPr/>
            </p:nvSpPr>
            <p:spPr bwMode="auto">
              <a:xfrm flipV="1">
                <a:off x="4107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0" name="Line 1151"/>
              <p:cNvSpPr>
                <a:spLocks noChangeShapeType="1"/>
              </p:cNvSpPr>
              <p:nvPr/>
            </p:nvSpPr>
            <p:spPr bwMode="auto">
              <a:xfrm flipV="1">
                <a:off x="4227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1" name="Line 1152"/>
              <p:cNvSpPr>
                <a:spLocks noChangeShapeType="1"/>
              </p:cNvSpPr>
              <p:nvPr/>
            </p:nvSpPr>
            <p:spPr bwMode="auto">
              <a:xfrm flipV="1">
                <a:off x="4348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2" name="Line 1153"/>
              <p:cNvSpPr>
                <a:spLocks noChangeShapeType="1"/>
              </p:cNvSpPr>
              <p:nvPr/>
            </p:nvSpPr>
            <p:spPr bwMode="auto">
              <a:xfrm flipV="1">
                <a:off x="4469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3" name="Line 1154"/>
              <p:cNvSpPr>
                <a:spLocks noChangeShapeType="1"/>
              </p:cNvSpPr>
              <p:nvPr/>
            </p:nvSpPr>
            <p:spPr bwMode="auto">
              <a:xfrm flipV="1">
                <a:off x="4589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4" name="Line 1155"/>
              <p:cNvSpPr>
                <a:spLocks noChangeShapeType="1"/>
              </p:cNvSpPr>
              <p:nvPr/>
            </p:nvSpPr>
            <p:spPr bwMode="auto">
              <a:xfrm flipV="1">
                <a:off x="4706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5" name="Line 1156"/>
              <p:cNvSpPr>
                <a:spLocks noChangeShapeType="1"/>
              </p:cNvSpPr>
              <p:nvPr/>
            </p:nvSpPr>
            <p:spPr bwMode="auto">
              <a:xfrm flipV="1">
                <a:off x="4827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6" name="Line 1157"/>
              <p:cNvSpPr>
                <a:spLocks noChangeShapeType="1"/>
              </p:cNvSpPr>
              <p:nvPr/>
            </p:nvSpPr>
            <p:spPr bwMode="auto">
              <a:xfrm flipV="1">
                <a:off x="4947" y="352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7" name="Freeform 1158"/>
              <p:cNvSpPr>
                <a:spLocks/>
              </p:cNvSpPr>
              <p:nvPr/>
            </p:nvSpPr>
            <p:spPr bwMode="auto">
              <a:xfrm>
                <a:off x="4079" y="3107"/>
                <a:ext cx="56" cy="56"/>
              </a:xfrm>
              <a:custGeom>
                <a:avLst/>
                <a:gdLst>
                  <a:gd name="T0" fmla="*/ 28 w 56"/>
                  <a:gd name="T1" fmla="*/ 0 h 56"/>
                  <a:gd name="T2" fmla="*/ 56 w 56"/>
                  <a:gd name="T3" fmla="*/ 28 h 56"/>
                  <a:gd name="T4" fmla="*/ 28 w 56"/>
                  <a:gd name="T5" fmla="*/ 56 h 56"/>
                  <a:gd name="T6" fmla="*/ 0 w 56"/>
                  <a:gd name="T7" fmla="*/ 28 h 56"/>
                  <a:gd name="T8" fmla="*/ 28 w 5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6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8" name="Freeform 1159"/>
              <p:cNvSpPr>
                <a:spLocks/>
              </p:cNvSpPr>
              <p:nvPr/>
            </p:nvSpPr>
            <p:spPr bwMode="auto">
              <a:xfrm>
                <a:off x="4079" y="2911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69" name="Freeform 1160"/>
              <p:cNvSpPr>
                <a:spLocks/>
              </p:cNvSpPr>
              <p:nvPr/>
            </p:nvSpPr>
            <p:spPr bwMode="auto">
              <a:xfrm>
                <a:off x="4561" y="3204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9 h 57"/>
                  <a:gd name="T4" fmla="*/ 28 w 57"/>
                  <a:gd name="T5" fmla="*/ 57 h 57"/>
                  <a:gd name="T6" fmla="*/ 0 w 57"/>
                  <a:gd name="T7" fmla="*/ 29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70" name="Freeform 1161"/>
              <p:cNvSpPr>
                <a:spLocks/>
              </p:cNvSpPr>
              <p:nvPr/>
            </p:nvSpPr>
            <p:spPr bwMode="auto">
              <a:xfrm>
                <a:off x="4199" y="2814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71" name="Freeform 1162"/>
              <p:cNvSpPr>
                <a:spLocks/>
              </p:cNvSpPr>
              <p:nvPr/>
            </p:nvSpPr>
            <p:spPr bwMode="auto">
              <a:xfrm>
                <a:off x="4079" y="2716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72" name="Freeform 1163"/>
              <p:cNvSpPr>
                <a:spLocks/>
              </p:cNvSpPr>
              <p:nvPr/>
            </p:nvSpPr>
            <p:spPr bwMode="auto">
              <a:xfrm>
                <a:off x="4678" y="300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73" name="Freeform 1164"/>
              <p:cNvSpPr>
                <a:spLocks/>
              </p:cNvSpPr>
              <p:nvPr/>
            </p:nvSpPr>
            <p:spPr bwMode="auto">
              <a:xfrm>
                <a:off x="4199" y="3009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74" name="Freeform 1165"/>
              <p:cNvSpPr>
                <a:spLocks/>
              </p:cNvSpPr>
              <p:nvPr/>
            </p:nvSpPr>
            <p:spPr bwMode="auto">
              <a:xfrm>
                <a:off x="4320" y="339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9 h 57"/>
                  <a:gd name="T4" fmla="*/ 28 w 56"/>
                  <a:gd name="T5" fmla="*/ 57 h 57"/>
                  <a:gd name="T6" fmla="*/ 0 w 56"/>
                  <a:gd name="T7" fmla="*/ 29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75" name="Freeform 1166"/>
              <p:cNvSpPr>
                <a:spLocks/>
              </p:cNvSpPr>
              <p:nvPr/>
            </p:nvSpPr>
            <p:spPr bwMode="auto">
              <a:xfrm>
                <a:off x="4561" y="3107"/>
                <a:ext cx="57" cy="56"/>
              </a:xfrm>
              <a:custGeom>
                <a:avLst/>
                <a:gdLst>
                  <a:gd name="T0" fmla="*/ 28 w 57"/>
                  <a:gd name="T1" fmla="*/ 0 h 56"/>
                  <a:gd name="T2" fmla="*/ 57 w 57"/>
                  <a:gd name="T3" fmla="*/ 28 h 56"/>
                  <a:gd name="T4" fmla="*/ 28 w 57"/>
                  <a:gd name="T5" fmla="*/ 56 h 56"/>
                  <a:gd name="T6" fmla="*/ 0 w 57"/>
                  <a:gd name="T7" fmla="*/ 28 h 56"/>
                  <a:gd name="T8" fmla="*/ 28 w 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6"/>
                  <a:gd name="T17" fmla="*/ 57 w 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6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6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76" name="Freeform 1167"/>
              <p:cNvSpPr>
                <a:spLocks/>
              </p:cNvSpPr>
              <p:nvPr/>
            </p:nvSpPr>
            <p:spPr bwMode="auto">
              <a:xfrm>
                <a:off x="4320" y="3009"/>
                <a:ext cx="56" cy="57"/>
              </a:xfrm>
              <a:custGeom>
                <a:avLst/>
                <a:gdLst>
                  <a:gd name="T0" fmla="*/ 28 w 56"/>
                  <a:gd name="T1" fmla="*/ 0 h 57"/>
                  <a:gd name="T2" fmla="*/ 56 w 56"/>
                  <a:gd name="T3" fmla="*/ 28 h 57"/>
                  <a:gd name="T4" fmla="*/ 28 w 56"/>
                  <a:gd name="T5" fmla="*/ 57 h 57"/>
                  <a:gd name="T6" fmla="*/ 0 w 56"/>
                  <a:gd name="T7" fmla="*/ 28 h 57"/>
                  <a:gd name="T8" fmla="*/ 28 w 5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7"/>
                  <a:gd name="T17" fmla="*/ 56 w 5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7">
                    <a:moveTo>
                      <a:pt x="28" y="0"/>
                    </a:moveTo>
                    <a:lnTo>
                      <a:pt x="56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577" name="Rectangle 1168"/>
              <p:cNvSpPr>
                <a:spLocks noChangeArrowheads="1"/>
              </p:cNvSpPr>
              <p:nvPr/>
            </p:nvSpPr>
            <p:spPr bwMode="auto">
              <a:xfrm>
                <a:off x="3693" y="3497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0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78" name="Rectangle 1169"/>
              <p:cNvSpPr>
                <a:spLocks noChangeArrowheads="1"/>
              </p:cNvSpPr>
              <p:nvPr/>
            </p:nvSpPr>
            <p:spPr bwMode="auto">
              <a:xfrm>
                <a:off x="3693" y="339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1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79" name="Rectangle 1170"/>
              <p:cNvSpPr>
                <a:spLocks noChangeArrowheads="1"/>
              </p:cNvSpPr>
              <p:nvPr/>
            </p:nvSpPr>
            <p:spPr bwMode="auto">
              <a:xfrm>
                <a:off x="3693" y="330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2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0" name="Rectangle 1171"/>
              <p:cNvSpPr>
                <a:spLocks noChangeArrowheads="1"/>
              </p:cNvSpPr>
              <p:nvPr/>
            </p:nvSpPr>
            <p:spPr bwMode="auto">
              <a:xfrm>
                <a:off x="3693" y="3204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3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1" name="Rectangle 1172"/>
              <p:cNvSpPr>
                <a:spLocks noChangeArrowheads="1"/>
              </p:cNvSpPr>
              <p:nvPr/>
            </p:nvSpPr>
            <p:spPr bwMode="auto">
              <a:xfrm>
                <a:off x="3693" y="3107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4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2" name="Rectangle 1173"/>
              <p:cNvSpPr>
                <a:spLocks noChangeArrowheads="1"/>
              </p:cNvSpPr>
              <p:nvPr/>
            </p:nvSpPr>
            <p:spPr bwMode="auto">
              <a:xfrm>
                <a:off x="3693" y="300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5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3" name="Rectangle 1174"/>
              <p:cNvSpPr>
                <a:spLocks noChangeArrowheads="1"/>
              </p:cNvSpPr>
              <p:nvPr/>
            </p:nvSpPr>
            <p:spPr bwMode="auto">
              <a:xfrm>
                <a:off x="3693" y="2910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6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4" name="Rectangle 1175"/>
              <p:cNvSpPr>
                <a:spLocks noChangeArrowheads="1"/>
              </p:cNvSpPr>
              <p:nvPr/>
            </p:nvSpPr>
            <p:spPr bwMode="auto">
              <a:xfrm>
                <a:off x="3693" y="2814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7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5" name="Rectangle 1176"/>
              <p:cNvSpPr>
                <a:spLocks noChangeArrowheads="1"/>
              </p:cNvSpPr>
              <p:nvPr/>
            </p:nvSpPr>
            <p:spPr bwMode="auto">
              <a:xfrm>
                <a:off x="3693" y="2716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8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6" name="Rectangle 1177"/>
              <p:cNvSpPr>
                <a:spLocks noChangeArrowheads="1"/>
              </p:cNvSpPr>
              <p:nvPr/>
            </p:nvSpPr>
            <p:spPr bwMode="auto">
              <a:xfrm>
                <a:off x="3693" y="2619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9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7" name="Rectangle 1178"/>
              <p:cNvSpPr>
                <a:spLocks noChangeArrowheads="1"/>
              </p:cNvSpPr>
              <p:nvPr/>
            </p:nvSpPr>
            <p:spPr bwMode="auto">
              <a:xfrm>
                <a:off x="3667" y="2520"/>
                <a:ext cx="6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10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8" name="Rectangle 1179"/>
              <p:cNvSpPr>
                <a:spLocks noChangeArrowheads="1"/>
              </p:cNvSpPr>
              <p:nvPr/>
            </p:nvSpPr>
            <p:spPr bwMode="auto">
              <a:xfrm>
                <a:off x="3737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0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89" name="Rectangle 1180"/>
              <p:cNvSpPr>
                <a:spLocks noChangeArrowheads="1"/>
              </p:cNvSpPr>
              <p:nvPr/>
            </p:nvSpPr>
            <p:spPr bwMode="auto">
              <a:xfrm>
                <a:off x="3856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1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0" name="Rectangle 1181"/>
              <p:cNvSpPr>
                <a:spLocks noChangeArrowheads="1"/>
              </p:cNvSpPr>
              <p:nvPr/>
            </p:nvSpPr>
            <p:spPr bwMode="auto">
              <a:xfrm>
                <a:off x="3978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2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1" name="Rectangle 1182"/>
              <p:cNvSpPr>
                <a:spLocks noChangeArrowheads="1"/>
              </p:cNvSpPr>
              <p:nvPr/>
            </p:nvSpPr>
            <p:spPr bwMode="auto">
              <a:xfrm>
                <a:off x="4095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3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2" name="Rectangle 1183"/>
              <p:cNvSpPr>
                <a:spLocks noChangeArrowheads="1"/>
              </p:cNvSpPr>
              <p:nvPr/>
            </p:nvSpPr>
            <p:spPr bwMode="auto">
              <a:xfrm>
                <a:off x="4214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4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3" name="Rectangle 1184"/>
              <p:cNvSpPr>
                <a:spLocks noChangeArrowheads="1"/>
              </p:cNvSpPr>
              <p:nvPr/>
            </p:nvSpPr>
            <p:spPr bwMode="auto">
              <a:xfrm>
                <a:off x="4336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5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4" name="Rectangle 1185"/>
              <p:cNvSpPr>
                <a:spLocks noChangeArrowheads="1"/>
              </p:cNvSpPr>
              <p:nvPr/>
            </p:nvSpPr>
            <p:spPr bwMode="auto">
              <a:xfrm>
                <a:off x="4457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6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5" name="Rectangle 1186"/>
              <p:cNvSpPr>
                <a:spLocks noChangeArrowheads="1"/>
              </p:cNvSpPr>
              <p:nvPr/>
            </p:nvSpPr>
            <p:spPr bwMode="auto">
              <a:xfrm>
                <a:off x="4577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7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6" name="Rectangle 1187"/>
              <p:cNvSpPr>
                <a:spLocks noChangeArrowheads="1"/>
              </p:cNvSpPr>
              <p:nvPr/>
            </p:nvSpPr>
            <p:spPr bwMode="auto">
              <a:xfrm>
                <a:off x="4694" y="3562"/>
                <a:ext cx="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8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7" name="Rectangle 1188"/>
              <p:cNvSpPr>
                <a:spLocks noChangeArrowheads="1"/>
              </p:cNvSpPr>
              <p:nvPr/>
            </p:nvSpPr>
            <p:spPr bwMode="auto">
              <a:xfrm>
                <a:off x="4815" y="3562"/>
                <a:ext cx="3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9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8" name="Rectangle 1189"/>
              <p:cNvSpPr>
                <a:spLocks noChangeArrowheads="1"/>
              </p:cNvSpPr>
              <p:nvPr/>
            </p:nvSpPr>
            <p:spPr bwMode="auto">
              <a:xfrm>
                <a:off x="4923" y="3562"/>
                <a:ext cx="6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ko-KR" altLang="en-US" sz="600">
                    <a:solidFill>
                      <a:srgbClr val="000000"/>
                    </a:solidFill>
                    <a:ea typeface="Gulim" pitchFamily="34" charset="-127"/>
                  </a:rPr>
                  <a:t>10</a:t>
                </a:r>
                <a:endParaRPr lang="ko-KR" altLang="en-US" sz="2400">
                  <a:latin typeface="Tahoma" pitchFamily="34" charset="0"/>
                  <a:ea typeface="Gulim" pitchFamily="34" charset="-127"/>
                </a:endParaRPr>
              </a:p>
            </p:txBody>
          </p:sp>
          <p:sp>
            <p:nvSpPr>
              <p:cNvPr id="64599" name="Rectangle 1190"/>
              <p:cNvSpPr>
                <a:spLocks noChangeArrowheads="1"/>
              </p:cNvSpPr>
              <p:nvPr/>
            </p:nvSpPr>
            <p:spPr bwMode="auto">
              <a:xfrm>
                <a:off x="3616" y="2464"/>
                <a:ext cx="1396" cy="120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64600" name="Freeform 1191"/>
              <p:cNvSpPr>
                <a:spLocks/>
              </p:cNvSpPr>
              <p:nvPr/>
            </p:nvSpPr>
            <p:spPr bwMode="auto">
              <a:xfrm>
                <a:off x="3955" y="2830"/>
                <a:ext cx="130" cy="253"/>
              </a:xfrm>
              <a:custGeom>
                <a:avLst/>
                <a:gdLst>
                  <a:gd name="T0" fmla="*/ 60 w 728"/>
                  <a:gd name="T1" fmla="*/ 2 h 896"/>
                  <a:gd name="T2" fmla="*/ 34 w 728"/>
                  <a:gd name="T3" fmla="*/ 29 h 896"/>
                  <a:gd name="T4" fmla="*/ 24 w 728"/>
                  <a:gd name="T5" fmla="*/ 41 h 896"/>
                  <a:gd name="T6" fmla="*/ 19 w 728"/>
                  <a:gd name="T7" fmla="*/ 48 h 896"/>
                  <a:gd name="T8" fmla="*/ 6 w 728"/>
                  <a:gd name="T9" fmla="*/ 90 h 896"/>
                  <a:gd name="T10" fmla="*/ 19 w 728"/>
                  <a:gd name="T11" fmla="*/ 208 h 896"/>
                  <a:gd name="T12" fmla="*/ 34 w 728"/>
                  <a:gd name="T13" fmla="*/ 225 h 896"/>
                  <a:gd name="T14" fmla="*/ 100 w 728"/>
                  <a:gd name="T15" fmla="*/ 265 h 896"/>
                  <a:gd name="T16" fmla="*/ 149 w 728"/>
                  <a:gd name="T17" fmla="*/ 252 h 896"/>
                  <a:gd name="T18" fmla="*/ 192 w 728"/>
                  <a:gd name="T19" fmla="*/ 211 h 896"/>
                  <a:gd name="T20" fmla="*/ 207 w 728"/>
                  <a:gd name="T21" fmla="*/ 179 h 896"/>
                  <a:gd name="T22" fmla="*/ 212 w 728"/>
                  <a:gd name="T23" fmla="*/ 167 h 896"/>
                  <a:gd name="T24" fmla="*/ 214 w 728"/>
                  <a:gd name="T25" fmla="*/ 160 h 896"/>
                  <a:gd name="T26" fmla="*/ 205 w 728"/>
                  <a:gd name="T27" fmla="*/ 87 h 896"/>
                  <a:gd name="T28" fmla="*/ 171 w 728"/>
                  <a:gd name="T29" fmla="*/ 39 h 896"/>
                  <a:gd name="T30" fmla="*/ 154 w 728"/>
                  <a:gd name="T31" fmla="*/ 26 h 896"/>
                  <a:gd name="T32" fmla="*/ 140 w 728"/>
                  <a:gd name="T33" fmla="*/ 17 h 896"/>
                  <a:gd name="T34" fmla="*/ 89 w 728"/>
                  <a:gd name="T35" fmla="*/ 0 h 896"/>
                  <a:gd name="T36" fmla="*/ 62 w 728"/>
                  <a:gd name="T37" fmla="*/ 2 h 896"/>
                  <a:gd name="T38" fmla="*/ 55 w 728"/>
                  <a:gd name="T39" fmla="*/ 4 h 896"/>
                  <a:gd name="T40" fmla="*/ 60 w 728"/>
                  <a:gd name="T41" fmla="*/ 2 h 8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8"/>
                  <a:gd name="T64" fmla="*/ 0 h 896"/>
                  <a:gd name="T65" fmla="*/ 728 w 728"/>
                  <a:gd name="T66" fmla="*/ 896 h 8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8" h="896">
                    <a:moveTo>
                      <a:pt x="199" y="7"/>
                    </a:moveTo>
                    <a:cubicBezTo>
                      <a:pt x="148" y="19"/>
                      <a:pt x="135" y="54"/>
                      <a:pt x="110" y="96"/>
                    </a:cubicBezTo>
                    <a:cubicBezTo>
                      <a:pt x="101" y="111"/>
                      <a:pt x="90" y="125"/>
                      <a:pt x="80" y="140"/>
                    </a:cubicBezTo>
                    <a:cubicBezTo>
                      <a:pt x="75" y="147"/>
                      <a:pt x="65" y="162"/>
                      <a:pt x="65" y="162"/>
                    </a:cubicBezTo>
                    <a:cubicBezTo>
                      <a:pt x="50" y="210"/>
                      <a:pt x="33" y="254"/>
                      <a:pt x="21" y="303"/>
                    </a:cubicBezTo>
                    <a:cubicBezTo>
                      <a:pt x="4" y="446"/>
                      <a:pt x="0" y="574"/>
                      <a:pt x="65" y="703"/>
                    </a:cubicBezTo>
                    <a:cubicBezTo>
                      <a:pt x="79" y="731"/>
                      <a:pt x="83" y="744"/>
                      <a:pt x="110" y="763"/>
                    </a:cubicBezTo>
                    <a:cubicBezTo>
                      <a:pt x="159" y="835"/>
                      <a:pt x="250" y="874"/>
                      <a:pt x="332" y="896"/>
                    </a:cubicBezTo>
                    <a:cubicBezTo>
                      <a:pt x="394" y="889"/>
                      <a:pt x="441" y="878"/>
                      <a:pt x="495" y="851"/>
                    </a:cubicBezTo>
                    <a:cubicBezTo>
                      <a:pt x="537" y="789"/>
                      <a:pt x="571" y="751"/>
                      <a:pt x="636" y="711"/>
                    </a:cubicBezTo>
                    <a:cubicBezTo>
                      <a:pt x="660" y="674"/>
                      <a:pt x="672" y="647"/>
                      <a:pt x="688" y="607"/>
                    </a:cubicBezTo>
                    <a:cubicBezTo>
                      <a:pt x="694" y="593"/>
                      <a:pt x="697" y="578"/>
                      <a:pt x="702" y="563"/>
                    </a:cubicBezTo>
                    <a:cubicBezTo>
                      <a:pt x="705" y="555"/>
                      <a:pt x="710" y="540"/>
                      <a:pt x="710" y="540"/>
                    </a:cubicBezTo>
                    <a:cubicBezTo>
                      <a:pt x="720" y="459"/>
                      <a:pt x="728" y="366"/>
                      <a:pt x="680" y="296"/>
                    </a:cubicBezTo>
                    <a:cubicBezTo>
                      <a:pt x="659" y="231"/>
                      <a:pt x="621" y="176"/>
                      <a:pt x="569" y="133"/>
                    </a:cubicBezTo>
                    <a:cubicBezTo>
                      <a:pt x="550" y="117"/>
                      <a:pt x="530" y="103"/>
                      <a:pt x="510" y="88"/>
                    </a:cubicBezTo>
                    <a:cubicBezTo>
                      <a:pt x="496" y="77"/>
                      <a:pt x="465" y="59"/>
                      <a:pt x="465" y="59"/>
                    </a:cubicBezTo>
                    <a:cubicBezTo>
                      <a:pt x="428" y="0"/>
                      <a:pt x="358" y="5"/>
                      <a:pt x="295" y="0"/>
                    </a:cubicBezTo>
                    <a:cubicBezTo>
                      <a:pt x="265" y="2"/>
                      <a:pt x="236" y="3"/>
                      <a:pt x="206" y="7"/>
                    </a:cubicBezTo>
                    <a:cubicBezTo>
                      <a:pt x="198" y="8"/>
                      <a:pt x="192" y="14"/>
                      <a:pt x="184" y="14"/>
                    </a:cubicBezTo>
                    <a:cubicBezTo>
                      <a:pt x="178" y="14"/>
                      <a:pt x="194" y="9"/>
                      <a:pt x="199" y="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64601" name="Freeform 1192"/>
              <p:cNvSpPr>
                <a:spLocks/>
              </p:cNvSpPr>
              <p:nvPr/>
            </p:nvSpPr>
            <p:spPr bwMode="auto">
              <a:xfrm>
                <a:off x="4258" y="3070"/>
                <a:ext cx="130" cy="253"/>
              </a:xfrm>
              <a:custGeom>
                <a:avLst/>
                <a:gdLst>
                  <a:gd name="T0" fmla="*/ 154 w 802"/>
                  <a:gd name="T1" fmla="*/ 13 h 889"/>
                  <a:gd name="T2" fmla="*/ 113 w 802"/>
                  <a:gd name="T3" fmla="*/ 53 h 889"/>
                  <a:gd name="T4" fmla="*/ 71 w 802"/>
                  <a:gd name="T5" fmla="*/ 87 h 889"/>
                  <a:gd name="T6" fmla="*/ 66 w 802"/>
                  <a:gd name="T7" fmla="*/ 94 h 889"/>
                  <a:gd name="T8" fmla="*/ 60 w 802"/>
                  <a:gd name="T9" fmla="*/ 99 h 889"/>
                  <a:gd name="T10" fmla="*/ 58 w 802"/>
                  <a:gd name="T11" fmla="*/ 105 h 889"/>
                  <a:gd name="T12" fmla="*/ 51 w 802"/>
                  <a:gd name="T13" fmla="*/ 114 h 889"/>
                  <a:gd name="T14" fmla="*/ 40 w 802"/>
                  <a:gd name="T15" fmla="*/ 147 h 889"/>
                  <a:gd name="T16" fmla="*/ 34 w 802"/>
                  <a:gd name="T17" fmla="*/ 154 h 889"/>
                  <a:gd name="T18" fmla="*/ 24 w 802"/>
                  <a:gd name="T19" fmla="*/ 167 h 889"/>
                  <a:gd name="T20" fmla="*/ 13 w 802"/>
                  <a:gd name="T21" fmla="*/ 187 h 889"/>
                  <a:gd name="T22" fmla="*/ 4 w 802"/>
                  <a:gd name="T23" fmla="*/ 209 h 889"/>
                  <a:gd name="T24" fmla="*/ 11 w 802"/>
                  <a:gd name="T25" fmla="*/ 251 h 889"/>
                  <a:gd name="T26" fmla="*/ 24 w 802"/>
                  <a:gd name="T27" fmla="*/ 259 h 889"/>
                  <a:gd name="T28" fmla="*/ 38 w 802"/>
                  <a:gd name="T29" fmla="*/ 263 h 889"/>
                  <a:gd name="T30" fmla="*/ 107 w 802"/>
                  <a:gd name="T31" fmla="*/ 259 h 889"/>
                  <a:gd name="T32" fmla="*/ 156 w 802"/>
                  <a:gd name="T33" fmla="*/ 244 h 889"/>
                  <a:gd name="T34" fmla="*/ 172 w 802"/>
                  <a:gd name="T35" fmla="*/ 235 h 889"/>
                  <a:gd name="T36" fmla="*/ 203 w 802"/>
                  <a:gd name="T37" fmla="*/ 193 h 889"/>
                  <a:gd name="T38" fmla="*/ 210 w 802"/>
                  <a:gd name="T39" fmla="*/ 178 h 889"/>
                  <a:gd name="T40" fmla="*/ 225 w 802"/>
                  <a:gd name="T41" fmla="*/ 158 h 889"/>
                  <a:gd name="T42" fmla="*/ 237 w 802"/>
                  <a:gd name="T43" fmla="*/ 134 h 889"/>
                  <a:gd name="T44" fmla="*/ 241 w 802"/>
                  <a:gd name="T45" fmla="*/ 114 h 889"/>
                  <a:gd name="T46" fmla="*/ 196 w 802"/>
                  <a:gd name="T47" fmla="*/ 0 h 889"/>
                  <a:gd name="T48" fmla="*/ 160 w 802"/>
                  <a:gd name="T49" fmla="*/ 7 h 889"/>
                  <a:gd name="T50" fmla="*/ 154 w 802"/>
                  <a:gd name="T51" fmla="*/ 13 h 8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02"/>
                  <a:gd name="T79" fmla="*/ 0 h 889"/>
                  <a:gd name="T80" fmla="*/ 802 w 802"/>
                  <a:gd name="T81" fmla="*/ 889 h 8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02" h="889">
                    <a:moveTo>
                      <a:pt x="510" y="44"/>
                    </a:moveTo>
                    <a:cubicBezTo>
                      <a:pt x="455" y="80"/>
                      <a:pt x="422" y="133"/>
                      <a:pt x="376" y="177"/>
                    </a:cubicBezTo>
                    <a:cubicBezTo>
                      <a:pt x="346" y="236"/>
                      <a:pt x="298" y="273"/>
                      <a:pt x="236" y="296"/>
                    </a:cubicBezTo>
                    <a:cubicBezTo>
                      <a:pt x="231" y="303"/>
                      <a:pt x="227" y="312"/>
                      <a:pt x="221" y="318"/>
                    </a:cubicBezTo>
                    <a:cubicBezTo>
                      <a:pt x="215" y="324"/>
                      <a:pt x="205" y="326"/>
                      <a:pt x="199" y="333"/>
                    </a:cubicBezTo>
                    <a:cubicBezTo>
                      <a:pt x="194" y="339"/>
                      <a:pt x="195" y="348"/>
                      <a:pt x="191" y="355"/>
                    </a:cubicBezTo>
                    <a:cubicBezTo>
                      <a:pt x="185" y="366"/>
                      <a:pt x="176" y="375"/>
                      <a:pt x="169" y="385"/>
                    </a:cubicBezTo>
                    <a:cubicBezTo>
                      <a:pt x="156" y="422"/>
                      <a:pt x="155" y="463"/>
                      <a:pt x="132" y="496"/>
                    </a:cubicBezTo>
                    <a:cubicBezTo>
                      <a:pt x="126" y="504"/>
                      <a:pt x="116" y="510"/>
                      <a:pt x="110" y="518"/>
                    </a:cubicBezTo>
                    <a:cubicBezTo>
                      <a:pt x="99" y="532"/>
                      <a:pt x="80" y="562"/>
                      <a:pt x="80" y="562"/>
                    </a:cubicBezTo>
                    <a:cubicBezTo>
                      <a:pt x="68" y="602"/>
                      <a:pt x="78" y="578"/>
                      <a:pt x="43" y="629"/>
                    </a:cubicBezTo>
                    <a:cubicBezTo>
                      <a:pt x="28" y="651"/>
                      <a:pt x="22" y="678"/>
                      <a:pt x="13" y="703"/>
                    </a:cubicBezTo>
                    <a:cubicBezTo>
                      <a:pt x="15" y="727"/>
                      <a:pt x="0" y="812"/>
                      <a:pt x="36" y="844"/>
                    </a:cubicBezTo>
                    <a:cubicBezTo>
                      <a:pt x="49" y="856"/>
                      <a:pt x="65" y="864"/>
                      <a:pt x="80" y="874"/>
                    </a:cubicBezTo>
                    <a:cubicBezTo>
                      <a:pt x="93" y="883"/>
                      <a:pt x="124" y="888"/>
                      <a:pt x="124" y="888"/>
                    </a:cubicBezTo>
                    <a:cubicBezTo>
                      <a:pt x="167" y="886"/>
                      <a:pt x="287" y="889"/>
                      <a:pt x="354" y="874"/>
                    </a:cubicBezTo>
                    <a:cubicBezTo>
                      <a:pt x="410" y="861"/>
                      <a:pt x="461" y="835"/>
                      <a:pt x="517" y="822"/>
                    </a:cubicBezTo>
                    <a:cubicBezTo>
                      <a:pt x="534" y="811"/>
                      <a:pt x="553" y="804"/>
                      <a:pt x="569" y="792"/>
                    </a:cubicBezTo>
                    <a:cubicBezTo>
                      <a:pt x="613" y="757"/>
                      <a:pt x="651" y="702"/>
                      <a:pt x="673" y="651"/>
                    </a:cubicBezTo>
                    <a:cubicBezTo>
                      <a:pt x="680" y="634"/>
                      <a:pt x="685" y="615"/>
                      <a:pt x="695" y="600"/>
                    </a:cubicBezTo>
                    <a:cubicBezTo>
                      <a:pt x="711" y="577"/>
                      <a:pt x="747" y="533"/>
                      <a:pt x="747" y="533"/>
                    </a:cubicBezTo>
                    <a:cubicBezTo>
                      <a:pt x="756" y="504"/>
                      <a:pt x="784" y="451"/>
                      <a:pt x="784" y="451"/>
                    </a:cubicBezTo>
                    <a:cubicBezTo>
                      <a:pt x="787" y="439"/>
                      <a:pt x="798" y="395"/>
                      <a:pt x="798" y="385"/>
                    </a:cubicBezTo>
                    <a:cubicBezTo>
                      <a:pt x="798" y="264"/>
                      <a:pt x="802" y="46"/>
                      <a:pt x="650" y="0"/>
                    </a:cubicBezTo>
                    <a:cubicBezTo>
                      <a:pt x="598" y="5"/>
                      <a:pt x="575" y="6"/>
                      <a:pt x="532" y="22"/>
                    </a:cubicBezTo>
                    <a:cubicBezTo>
                      <a:pt x="516" y="46"/>
                      <a:pt x="526" y="44"/>
                      <a:pt x="510" y="44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64602" name="AutoShape 1193"/>
              <p:cNvSpPr>
                <a:spLocks noChangeArrowheads="1"/>
              </p:cNvSpPr>
              <p:nvPr/>
            </p:nvSpPr>
            <p:spPr bwMode="auto">
              <a:xfrm>
                <a:off x="4080" y="2880"/>
                <a:ext cx="48" cy="96"/>
              </a:xfrm>
              <a:prstGeom prst="plus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64603" name="AutoShape 1194"/>
              <p:cNvSpPr>
                <a:spLocks noChangeArrowheads="1"/>
              </p:cNvSpPr>
              <p:nvPr/>
            </p:nvSpPr>
            <p:spPr bwMode="auto">
              <a:xfrm>
                <a:off x="4560" y="3168"/>
                <a:ext cx="48" cy="96"/>
              </a:xfrm>
              <a:prstGeom prst="plus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</p:grpSp>
        <p:sp>
          <p:nvSpPr>
            <p:cNvPr id="64519" name="Line 1195"/>
            <p:cNvSpPr>
              <a:spLocks noChangeShapeType="1"/>
            </p:cNvSpPr>
            <p:nvPr/>
          </p:nvSpPr>
          <p:spPr bwMode="auto">
            <a:xfrm>
              <a:off x="2784" y="36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8223648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1"/>
            <a:ext cx="7721600" cy="442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The K-</a:t>
            </a:r>
            <a:r>
              <a:rPr lang="en-US" altLang="en-US" sz="2800" dirty="0" err="1">
                <a:solidFill>
                  <a:srgbClr val="002060"/>
                </a:solidFill>
              </a:rPr>
              <a:t>Medoids</a:t>
            </a:r>
            <a:r>
              <a:rPr lang="en-US" altLang="en-US" sz="2800" dirty="0">
                <a:solidFill>
                  <a:srgbClr val="002060"/>
                </a:solidFill>
              </a:rPr>
              <a:t> Clustering Method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990600"/>
            <a:ext cx="8229600" cy="54102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US" altLang="en-US" sz="1600" dirty="0"/>
              <a:t>Find </a:t>
            </a:r>
            <a:r>
              <a:rPr lang="en-US" altLang="en-US" sz="1600" i="1" dirty="0"/>
              <a:t>representative</a:t>
            </a:r>
            <a:r>
              <a:rPr lang="en-US" altLang="en-US" sz="1600" dirty="0"/>
              <a:t> objects, called </a:t>
            </a:r>
            <a:r>
              <a:rPr lang="en-US" altLang="en-US" sz="1600" u="sng" dirty="0"/>
              <a:t>medoids</a:t>
            </a:r>
            <a:r>
              <a:rPr lang="en-US" altLang="en-US" sz="1600" dirty="0"/>
              <a:t>, in clusters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1600" i="1" dirty="0"/>
              <a:t>PAM</a:t>
            </a:r>
            <a:r>
              <a:rPr lang="en-US" altLang="en-US" sz="1600" dirty="0"/>
              <a:t> (Partitioning Around Medoids, 1987)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US" altLang="en-US" sz="1600" dirty="0"/>
              <a:t>starts from an initial set of medoids and iteratively replaces one of the medoids by one of the non-medoids if it improves the total distance of the resulting clustering.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US" altLang="en-US" sz="1600" i="1" dirty="0"/>
              <a:t>PAM</a:t>
            </a:r>
            <a:r>
              <a:rPr lang="en-US" altLang="en-US" sz="1600" dirty="0"/>
              <a:t> works effectively for small data sets, but does not scale well for large data sets.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1600" i="1" dirty="0"/>
              <a:t>CLARA</a:t>
            </a:r>
            <a:r>
              <a:rPr lang="en-US" altLang="en-US" sz="1600" dirty="0"/>
              <a:t> (Kaufmann &amp; </a:t>
            </a:r>
            <a:r>
              <a:rPr lang="en-US" altLang="en-US" sz="1600" dirty="0" err="1"/>
              <a:t>Rousseeuw</a:t>
            </a:r>
            <a:r>
              <a:rPr lang="en-US" altLang="en-US" sz="1600" dirty="0"/>
              <a:t>, 1990)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1600" i="1" dirty="0"/>
              <a:t>CLARANS</a:t>
            </a:r>
            <a:r>
              <a:rPr lang="en-US" altLang="en-US" sz="1600" dirty="0"/>
              <a:t> (Ng &amp; Han, 1994): Randomized sampling</a:t>
            </a:r>
          </a:p>
        </p:txBody>
      </p:sp>
    </p:spTree>
    <p:extLst>
      <p:ext uri="{BB962C8B-B14F-4D97-AF65-F5344CB8AC3E}">
        <p14:creationId xmlns:p14="http://schemas.microsoft.com/office/powerpoint/2010/main" val="1388562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rgbClr val="002060"/>
                </a:solidFill>
                <a:ea typeface="Gulim" pitchFamily="34" charset="-127"/>
              </a:rPr>
              <a:t>PAM (Partitioning Around </a:t>
            </a:r>
            <a:r>
              <a:rPr lang="en-US" altLang="ko-KR" sz="2800" dirty="0" err="1">
                <a:solidFill>
                  <a:srgbClr val="002060"/>
                </a:solidFill>
                <a:ea typeface="Gulim" pitchFamily="34" charset="-127"/>
              </a:rPr>
              <a:t>Medoids</a:t>
            </a:r>
            <a:r>
              <a:rPr lang="en-US" altLang="ko-KR" sz="2800" dirty="0">
                <a:solidFill>
                  <a:srgbClr val="002060"/>
                </a:solidFill>
                <a:ea typeface="Gulim" pitchFamily="34" charset="-127"/>
              </a:rPr>
              <a:t>)</a:t>
            </a:r>
            <a:endParaRPr lang="en-US" altLang="ko-KR" sz="4000" dirty="0">
              <a:solidFill>
                <a:srgbClr val="002060"/>
              </a:solidFill>
              <a:ea typeface="Gulim" pitchFamily="34" charset="-127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8382000" cy="54102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ko-KR" sz="1800" dirty="0">
                <a:ea typeface="Gulim" pitchFamily="34" charset="-127"/>
              </a:rPr>
              <a:t>Use real objects to represent the clusters (called </a:t>
            </a:r>
            <a:r>
              <a:rPr lang="en-US" altLang="ko-KR" sz="1800" dirty="0" err="1">
                <a:ea typeface="Gulim" pitchFamily="34" charset="-127"/>
              </a:rPr>
              <a:t>medoids</a:t>
            </a:r>
            <a:r>
              <a:rPr lang="en-US" altLang="ko-KR" sz="1800" dirty="0">
                <a:ea typeface="Gulim" pitchFamily="34" charset="-127"/>
              </a:rPr>
              <a:t>)</a:t>
            </a:r>
          </a:p>
          <a:p>
            <a:pPr lvl="1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800" dirty="0">
                <a:ea typeface="Gulim" pitchFamily="34" charset="-127"/>
              </a:rPr>
              <a:t>Select </a:t>
            </a:r>
            <a:r>
              <a:rPr lang="en-US" altLang="ko-KR" sz="1800" b="1" i="1" dirty="0">
                <a:ea typeface="Gulim" pitchFamily="34" charset="-127"/>
              </a:rPr>
              <a:t>k</a:t>
            </a:r>
            <a:r>
              <a:rPr lang="en-US" altLang="ko-KR" sz="1800" dirty="0">
                <a:ea typeface="Gulim" pitchFamily="34" charset="-127"/>
              </a:rPr>
              <a:t> representative objects arbitrarily</a:t>
            </a:r>
          </a:p>
          <a:p>
            <a:pPr lvl="1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800" dirty="0">
                <a:ea typeface="Gulim" pitchFamily="34" charset="-127"/>
              </a:rPr>
              <a:t>For each pair of </a:t>
            </a:r>
            <a:r>
              <a:rPr lang="en-US" altLang="ko-KR" sz="1800" dirty="0">
                <a:solidFill>
                  <a:srgbClr val="C00000"/>
                </a:solidFill>
                <a:ea typeface="Gulim" pitchFamily="34" charset="-127"/>
              </a:rPr>
              <a:t>selected object (</a:t>
            </a:r>
            <a:r>
              <a:rPr lang="en-US" altLang="ko-KR" sz="1800" b="1" i="1" dirty="0" err="1">
                <a:solidFill>
                  <a:srgbClr val="C00000"/>
                </a:solidFill>
                <a:ea typeface="Gulim" pitchFamily="34" charset="-127"/>
              </a:rPr>
              <a:t>i</a:t>
            </a:r>
            <a:r>
              <a:rPr lang="en-US" altLang="ko-KR" sz="1800" b="1" i="1" dirty="0">
                <a:solidFill>
                  <a:srgbClr val="C00000"/>
                </a:solidFill>
                <a:ea typeface="Gulim" pitchFamily="34" charset="-127"/>
              </a:rPr>
              <a:t>)</a:t>
            </a:r>
            <a:r>
              <a:rPr lang="en-US" altLang="ko-KR" sz="1800" dirty="0">
                <a:ea typeface="Gulim" pitchFamily="34" charset="-127"/>
              </a:rPr>
              <a:t> and </a:t>
            </a:r>
            <a:r>
              <a:rPr lang="en-US" altLang="ko-KR" sz="1800" dirty="0">
                <a:solidFill>
                  <a:srgbClr val="006600"/>
                </a:solidFill>
                <a:ea typeface="Gulim" pitchFamily="34" charset="-127"/>
              </a:rPr>
              <a:t>non-selected object (</a:t>
            </a:r>
            <a:r>
              <a:rPr lang="en-US" altLang="ko-KR" sz="1800" b="1" i="1" dirty="0">
                <a:solidFill>
                  <a:srgbClr val="006600"/>
                </a:solidFill>
                <a:ea typeface="Gulim" pitchFamily="34" charset="-127"/>
              </a:rPr>
              <a:t>h)</a:t>
            </a:r>
            <a:r>
              <a:rPr lang="en-US" altLang="ko-KR" sz="1800" dirty="0">
                <a:ea typeface="Gulim" pitchFamily="34" charset="-127"/>
              </a:rPr>
              <a:t>, calculate the Total swapping Cost (</a:t>
            </a:r>
            <a:r>
              <a:rPr lang="en-US" altLang="ko-KR" sz="1800" b="1" i="1" dirty="0">
                <a:ea typeface="Gulim" pitchFamily="34" charset="-127"/>
              </a:rPr>
              <a:t>TC</a:t>
            </a:r>
            <a:r>
              <a:rPr lang="en-US" altLang="ko-KR" sz="1800" b="1" i="1" baseline="-25000" dirty="0">
                <a:solidFill>
                  <a:srgbClr val="C00000"/>
                </a:solidFill>
                <a:ea typeface="Gulim" pitchFamily="34" charset="-127"/>
              </a:rPr>
              <a:t>i</a:t>
            </a:r>
            <a:r>
              <a:rPr lang="en-US" altLang="ko-KR" sz="1800" b="1" i="1" baseline="-25000" dirty="0">
                <a:solidFill>
                  <a:srgbClr val="009242"/>
                </a:solidFill>
                <a:ea typeface="Gulim" pitchFamily="34" charset="-127"/>
              </a:rPr>
              <a:t>h</a:t>
            </a:r>
            <a:r>
              <a:rPr lang="en-US" altLang="ko-KR" sz="1800" b="1" i="1" dirty="0">
                <a:ea typeface="Gulim" pitchFamily="34" charset="-127"/>
              </a:rPr>
              <a:t>)</a:t>
            </a:r>
            <a:endParaRPr lang="en-US" altLang="ko-KR" sz="1800" dirty="0">
              <a:ea typeface="Gulim" pitchFamily="34" charset="-127"/>
            </a:endParaRPr>
          </a:p>
          <a:p>
            <a:pPr lvl="1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800" dirty="0">
                <a:ea typeface="Gulim" pitchFamily="34" charset="-127"/>
              </a:rPr>
              <a:t>For each pair of </a:t>
            </a:r>
            <a:r>
              <a:rPr lang="en-US" altLang="ko-KR" sz="1800" b="1" i="1" dirty="0" err="1">
                <a:solidFill>
                  <a:srgbClr val="C00000"/>
                </a:solidFill>
                <a:ea typeface="Gulim" pitchFamily="34" charset="-127"/>
              </a:rPr>
              <a:t>i</a:t>
            </a:r>
            <a:r>
              <a:rPr lang="en-US" altLang="ko-KR" sz="1800" dirty="0">
                <a:ea typeface="Gulim" pitchFamily="34" charset="-127"/>
              </a:rPr>
              <a:t> and </a:t>
            </a:r>
            <a:r>
              <a:rPr lang="en-US" altLang="ko-KR" sz="1800" b="1" i="1" dirty="0">
                <a:solidFill>
                  <a:srgbClr val="006600"/>
                </a:solidFill>
                <a:ea typeface="Gulim" pitchFamily="34" charset="-127"/>
              </a:rPr>
              <a:t>h</a:t>
            </a:r>
            <a:r>
              <a:rPr lang="en-US" altLang="ko-KR" sz="1800" dirty="0">
                <a:ea typeface="Gulim" pitchFamily="34" charset="-127"/>
              </a:rPr>
              <a:t>, </a:t>
            </a:r>
          </a:p>
          <a:p>
            <a:pPr marL="12573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600" dirty="0">
                <a:ea typeface="Gulim" pitchFamily="34" charset="-127"/>
              </a:rPr>
              <a:t>If </a:t>
            </a:r>
            <a:r>
              <a:rPr lang="en-US" altLang="ko-KR" sz="1600" b="1" i="1" dirty="0">
                <a:ea typeface="Gulim" pitchFamily="34" charset="-127"/>
              </a:rPr>
              <a:t>TC</a:t>
            </a:r>
            <a:r>
              <a:rPr lang="en-US" altLang="ko-KR" sz="1600" b="1" i="1" baseline="-25000" dirty="0">
                <a:solidFill>
                  <a:srgbClr val="C00000"/>
                </a:solidFill>
                <a:ea typeface="Gulim" pitchFamily="34" charset="-127"/>
              </a:rPr>
              <a:t>i</a:t>
            </a:r>
            <a:r>
              <a:rPr lang="en-US" altLang="ko-KR" sz="1600" b="1" i="1" baseline="-25000" dirty="0">
                <a:solidFill>
                  <a:srgbClr val="009242"/>
                </a:solidFill>
                <a:ea typeface="Gulim" pitchFamily="34" charset="-127"/>
              </a:rPr>
              <a:t>h</a:t>
            </a:r>
            <a:r>
              <a:rPr lang="en-US" altLang="ko-KR" sz="1600" dirty="0">
                <a:ea typeface="Gulim" pitchFamily="34" charset="-127"/>
              </a:rPr>
              <a:t> &lt; 0, </a:t>
            </a:r>
            <a:r>
              <a:rPr lang="en-US" altLang="ko-KR" sz="1600" b="1" i="1" dirty="0" err="1">
                <a:solidFill>
                  <a:srgbClr val="C00000"/>
                </a:solidFill>
                <a:ea typeface="Gulim" pitchFamily="34" charset="-127"/>
              </a:rPr>
              <a:t>i</a:t>
            </a:r>
            <a:r>
              <a:rPr lang="en-US" altLang="ko-KR" sz="1600" dirty="0">
                <a:ea typeface="Gulim" pitchFamily="34" charset="-127"/>
              </a:rPr>
              <a:t> is replaced by </a:t>
            </a:r>
            <a:r>
              <a:rPr lang="en-US" altLang="ko-KR" sz="1600" b="1" i="1" dirty="0">
                <a:solidFill>
                  <a:srgbClr val="006600"/>
                </a:solidFill>
                <a:ea typeface="Gulim" pitchFamily="34" charset="-127"/>
              </a:rPr>
              <a:t>h</a:t>
            </a:r>
            <a:endParaRPr lang="en-US" altLang="ko-KR" sz="1600" dirty="0">
              <a:solidFill>
                <a:srgbClr val="006600"/>
              </a:solidFill>
              <a:ea typeface="Gulim" pitchFamily="34" charset="-127"/>
            </a:endParaRPr>
          </a:p>
          <a:p>
            <a:pPr marL="1257300" lvl="2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600" dirty="0">
                <a:ea typeface="Gulim" pitchFamily="34" charset="-127"/>
              </a:rPr>
              <a:t>Then assign each non-selected object to the most similar representative object</a:t>
            </a:r>
          </a:p>
          <a:p>
            <a:pPr lvl="1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800" dirty="0">
                <a:ea typeface="Gulim" pitchFamily="34" charset="-127"/>
              </a:rPr>
              <a:t>repeat steps 2-3 until there is no change in the </a:t>
            </a:r>
            <a:r>
              <a:rPr lang="en-US" altLang="ko-KR" sz="1800" dirty="0" err="1">
                <a:ea typeface="Gulim" pitchFamily="34" charset="-127"/>
              </a:rPr>
              <a:t>medoids</a:t>
            </a:r>
            <a:r>
              <a:rPr lang="en-US" altLang="ko-KR" sz="1800" dirty="0">
                <a:ea typeface="Gulim" pitchFamily="34" charset="-127"/>
              </a:rPr>
              <a:t> or in </a:t>
            </a:r>
            <a:r>
              <a:rPr lang="en-US" altLang="ko-KR" sz="1800" b="1" i="1" dirty="0" err="1">
                <a:ea typeface="Gulim" pitchFamily="34" charset="-127"/>
              </a:rPr>
              <a:t>TC</a:t>
            </a:r>
            <a:r>
              <a:rPr lang="en-US" altLang="ko-KR" sz="1800" b="1" i="1" baseline="-25000" dirty="0" err="1">
                <a:solidFill>
                  <a:srgbClr val="C00000"/>
                </a:solidFill>
                <a:ea typeface="Gulim" pitchFamily="34" charset="-127"/>
              </a:rPr>
              <a:t>i</a:t>
            </a:r>
            <a:r>
              <a:rPr lang="en-US" altLang="ko-KR" sz="1800" b="1" i="1" baseline="-25000" dirty="0" err="1">
                <a:solidFill>
                  <a:srgbClr val="009242"/>
                </a:solidFill>
                <a:ea typeface="Gulim" pitchFamily="34" charset="-127"/>
              </a:rPr>
              <a:t>h</a:t>
            </a:r>
            <a:r>
              <a:rPr lang="en-US" altLang="ko-KR" sz="1800" b="1" i="1" dirty="0">
                <a:ea typeface="Gulim" pitchFamily="34" charset="-127"/>
              </a:rPr>
              <a:t>.</a:t>
            </a:r>
            <a:endParaRPr lang="en-US" altLang="ko-KR" sz="18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6900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932" y="334536"/>
            <a:ext cx="8280400" cy="533400"/>
          </a:xfrm>
        </p:spPr>
        <p:txBody>
          <a:bodyPr/>
          <a:lstStyle/>
          <a:p>
            <a:r>
              <a:rPr lang="en-US" altLang="ko-KR" sz="2800" dirty="0">
                <a:solidFill>
                  <a:srgbClr val="002060"/>
                </a:solidFill>
                <a:ea typeface="Gulim" pitchFamily="34" charset="-127"/>
              </a:rPr>
              <a:t>Total swapping </a:t>
            </a:r>
            <a:r>
              <a:rPr lang="en-US" altLang="ko-KR" sz="2800" dirty="0">
                <a:solidFill>
                  <a:srgbClr val="002060"/>
                </a:solidFill>
                <a:ea typeface="Gulim" pitchFamily="34" charset="-127"/>
              </a:rPr>
              <a:t>Cost (</a:t>
            </a:r>
            <a:r>
              <a:rPr lang="en-US" altLang="ko-KR" sz="2800" i="1" dirty="0">
                <a:solidFill>
                  <a:srgbClr val="002060"/>
                </a:solidFill>
                <a:ea typeface="Gulim" pitchFamily="34" charset="-127"/>
              </a:rPr>
              <a:t>TC</a:t>
            </a:r>
            <a:r>
              <a:rPr lang="en-US" altLang="ko-KR" sz="2800" i="1" baseline="-25000" dirty="0">
                <a:solidFill>
                  <a:srgbClr val="C00000"/>
                </a:solidFill>
                <a:ea typeface="Gulim" pitchFamily="34" charset="-127"/>
              </a:rPr>
              <a:t>i</a:t>
            </a:r>
            <a:r>
              <a:rPr lang="en-US" altLang="ko-KR" sz="2800" i="1" baseline="-25000" dirty="0">
                <a:solidFill>
                  <a:srgbClr val="009242"/>
                </a:solidFill>
                <a:ea typeface="Gulim" pitchFamily="34" charset="-127"/>
              </a:rPr>
              <a:t>h</a:t>
            </a:r>
            <a:r>
              <a:rPr lang="en-US" altLang="ko-KR" sz="2800" i="1" dirty="0">
                <a:solidFill>
                  <a:srgbClr val="002060"/>
                </a:solidFill>
                <a:ea typeface="Gulim" pitchFamily="34" charset="-127"/>
              </a:rPr>
              <a:t>)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en-US" sz="3600" dirty="0"/>
              <a:t>Total </a:t>
            </a:r>
            <a:r>
              <a:rPr lang="en-US" altLang="en-US" sz="3600" dirty="0"/>
              <a:t>swapping </a:t>
            </a:r>
            <a:r>
              <a:rPr lang="en-US" altLang="en-US" sz="3600" dirty="0"/>
              <a:t>cost </a:t>
            </a:r>
            <a:r>
              <a:rPr lang="en-US" altLang="en-US" sz="3600" i="1" dirty="0"/>
              <a:t> TC</a:t>
            </a:r>
            <a:r>
              <a:rPr lang="en-US" altLang="en-US" sz="3600" i="1" baseline="-25000" dirty="0">
                <a:solidFill>
                  <a:srgbClr val="C00000"/>
                </a:solidFill>
              </a:rPr>
              <a:t>i</a:t>
            </a:r>
            <a:r>
              <a:rPr lang="en-US" altLang="en-US" sz="3600" i="1" baseline="-25000" dirty="0">
                <a:solidFill>
                  <a:srgbClr val="006600"/>
                </a:solidFill>
              </a:rPr>
              <a:t>h</a:t>
            </a:r>
            <a:r>
              <a:rPr lang="en-US" altLang="en-US" sz="3600" i="1" dirty="0">
                <a:solidFill>
                  <a:srgbClr val="002060"/>
                </a:solidFill>
              </a:rPr>
              <a:t>=</a:t>
            </a:r>
            <a:r>
              <a:rPr lang="en-US" altLang="en-US" sz="3600" i="1" dirty="0">
                <a:sym typeface="Symbol" pitchFamily="18" charset="2"/>
              </a:rPr>
              <a:t></a:t>
            </a:r>
            <a:r>
              <a:rPr lang="en-US" altLang="en-US" sz="3600" i="1" baseline="-25000" dirty="0">
                <a:sym typeface="Symbol" pitchFamily="18" charset="2"/>
              </a:rPr>
              <a:t>j</a:t>
            </a:r>
            <a:r>
              <a:rPr lang="en-US" altLang="en-US" sz="3600" i="1" dirty="0">
                <a:sym typeface="Symbol" pitchFamily="18" charset="2"/>
              </a:rPr>
              <a:t>C</a:t>
            </a:r>
            <a:r>
              <a:rPr lang="en-US" altLang="en-US" sz="3600" i="1" baseline="-25000" dirty="0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altLang="en-US" sz="3600" i="1" baseline="-25000" dirty="0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en-US" altLang="en-US" sz="3600" i="1" baseline="-25000" dirty="0">
                <a:solidFill>
                  <a:srgbClr val="006600"/>
                </a:solidFill>
                <a:sym typeface="Symbol" pitchFamily="18" charset="2"/>
              </a:rPr>
              <a:t>h</a:t>
            </a:r>
            <a:endParaRPr lang="en-US" altLang="en-US" sz="3600" i="1" baseline="-25000" dirty="0">
              <a:solidFill>
                <a:srgbClr val="006600"/>
              </a:solidFill>
              <a:sym typeface="Symbol" pitchFamily="18" charset="2"/>
            </a:endParaRPr>
          </a:p>
          <a:p>
            <a:pPr lvl="1">
              <a:lnSpc>
                <a:spcPct val="200000"/>
              </a:lnSpc>
            </a:pPr>
            <a:r>
              <a:rPr lang="en-US" sz="2000" i="1" dirty="0">
                <a:sym typeface="Symbol" pitchFamily="18" charset="2"/>
              </a:rPr>
              <a:t>Where </a:t>
            </a:r>
            <a:r>
              <a:rPr lang="en-US" altLang="en-US" sz="2000" i="1" dirty="0" err="1">
                <a:sym typeface="Symbol" pitchFamily="18" charset="2"/>
              </a:rPr>
              <a:t>C</a:t>
            </a:r>
            <a:r>
              <a:rPr lang="en-US" altLang="en-US" sz="2000" i="1" baseline="-25000" dirty="0" err="1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altLang="en-US" sz="2000" i="1" baseline="-25000" dirty="0" err="1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en-US" altLang="en-US" sz="2000" i="1" baseline="-25000" dirty="0" err="1">
                <a:solidFill>
                  <a:srgbClr val="006600"/>
                </a:solidFill>
                <a:sym typeface="Symbol" pitchFamily="18" charset="2"/>
              </a:rPr>
              <a:t>h</a:t>
            </a:r>
            <a:r>
              <a:rPr lang="en-US" altLang="en-US" sz="2000" i="1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000" i="1" dirty="0">
                <a:sym typeface="Symbol" pitchFamily="18" charset="2"/>
              </a:rPr>
              <a:t>is the cost of swapping </a:t>
            </a:r>
            <a:r>
              <a:rPr lang="en-US" altLang="ko-KR" sz="2000" i="1" dirty="0" err="1">
                <a:solidFill>
                  <a:srgbClr val="A40000"/>
                </a:solidFill>
                <a:ea typeface="Gulim" pitchFamily="34" charset="-127"/>
              </a:rPr>
              <a:t>i</a:t>
            </a:r>
            <a:r>
              <a:rPr lang="en-US" altLang="ko-KR" sz="2000" dirty="0">
                <a:solidFill>
                  <a:srgbClr val="002060"/>
                </a:solidFill>
                <a:ea typeface="Gulim" pitchFamily="34" charset="-127"/>
              </a:rPr>
              <a:t> </a:t>
            </a:r>
            <a:r>
              <a:rPr lang="en-US" altLang="ko-KR" sz="2000" dirty="0">
                <a:ea typeface="Gulim" pitchFamily="34" charset="-127"/>
              </a:rPr>
              <a:t>with</a:t>
            </a:r>
            <a:r>
              <a:rPr lang="en-US" altLang="ko-KR" sz="2000" dirty="0">
                <a:solidFill>
                  <a:srgbClr val="002060"/>
                </a:solidFill>
                <a:ea typeface="Gulim" pitchFamily="34" charset="-127"/>
              </a:rPr>
              <a:t> </a:t>
            </a:r>
            <a:r>
              <a:rPr lang="en-US" altLang="ko-KR" sz="2000" i="1" dirty="0">
                <a:solidFill>
                  <a:srgbClr val="006600"/>
                </a:solidFill>
                <a:ea typeface="Gulim" pitchFamily="34" charset="-127"/>
              </a:rPr>
              <a:t>h</a:t>
            </a:r>
            <a:r>
              <a:rPr lang="en-US" altLang="ko-KR" sz="2000" i="1" dirty="0">
                <a:solidFill>
                  <a:srgbClr val="002060"/>
                </a:solidFill>
                <a:ea typeface="Gulim" pitchFamily="34" charset="-127"/>
              </a:rPr>
              <a:t> </a:t>
            </a:r>
            <a:r>
              <a:rPr lang="en-US" altLang="ko-KR" sz="2000" i="1" dirty="0">
                <a:ea typeface="Gulim" pitchFamily="34" charset="-127"/>
              </a:rPr>
              <a:t>for all non </a:t>
            </a:r>
            <a:r>
              <a:rPr lang="en-US" altLang="ko-KR" sz="2000" i="1" dirty="0" err="1">
                <a:ea typeface="Gulim" pitchFamily="34" charset="-127"/>
              </a:rPr>
              <a:t>medoid</a:t>
            </a:r>
            <a:r>
              <a:rPr lang="en-US" altLang="ko-KR" sz="2000" i="1" dirty="0">
                <a:ea typeface="Gulim" pitchFamily="34" charset="-127"/>
              </a:rPr>
              <a:t> objects</a:t>
            </a:r>
            <a:r>
              <a:rPr lang="en-US" altLang="ko-KR" sz="2000" i="1" dirty="0">
                <a:solidFill>
                  <a:srgbClr val="002060"/>
                </a:solidFill>
                <a:ea typeface="Gulim" pitchFamily="34" charset="-127"/>
              </a:rPr>
              <a:t> j</a:t>
            </a:r>
          </a:p>
          <a:p>
            <a:pPr lvl="1">
              <a:lnSpc>
                <a:spcPct val="200000"/>
              </a:lnSpc>
            </a:pPr>
            <a:r>
              <a:rPr lang="en-US" altLang="en-US" sz="2000" i="1" dirty="0" err="1">
                <a:sym typeface="Symbol" pitchFamily="18" charset="2"/>
              </a:rPr>
              <a:t>C</a:t>
            </a:r>
            <a:r>
              <a:rPr lang="en-US" altLang="en-US" sz="2000" i="1" baseline="-25000" dirty="0" err="1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altLang="en-US" sz="2000" i="1" baseline="-25000" dirty="0" err="1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en-US" altLang="en-US" sz="2000" i="1" baseline="-25000" dirty="0" err="1">
                <a:solidFill>
                  <a:srgbClr val="006600"/>
                </a:solidFill>
                <a:sym typeface="Symbol" pitchFamily="18" charset="2"/>
              </a:rPr>
              <a:t>h</a:t>
            </a:r>
            <a:r>
              <a:rPr lang="en-US" altLang="en-US" sz="2000" i="1" baseline="-25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000" dirty="0">
                <a:sym typeface="Symbol" pitchFamily="18" charset="2"/>
              </a:rPr>
              <a:t>will vary depending upon different cases</a:t>
            </a:r>
            <a:endParaRPr lang="en-US" altLang="ko-KR" sz="20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32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ea typeface="Gulim" pitchFamily="34" charset="-127"/>
              </a:rPr>
              <a:t>Sum of Squared Error (SSE)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28800" y="967101"/>
                <a:ext cx="7772400" cy="1094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altLang="en-US" sz="2400" dirty="0"/>
                        <m:t>SSE</m:t>
                      </m:r>
                      <m:r>
                        <m:rPr>
                          <m:nor/>
                        </m:rPr>
                        <a:rPr lang="en-IN" altLang="en-US" sz="2400" dirty="0"/>
                        <m:t> </m:t>
                      </m:r>
                      <m:r>
                        <m:rPr>
                          <m:nor/>
                        </m:rPr>
                        <a:rPr lang="en-US" altLang="en-US" sz="2400" dirty="0"/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400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967101"/>
                <a:ext cx="7772400" cy="10940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>
            <a:off x="4495800" y="2750634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48200" y="2903034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687229" y="3188319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3207834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85163" y="2788734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51863" y="274320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04263" y="289560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31419" y="3512634"/>
            <a:ext cx="76200" cy="7620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629400" y="2760856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883400" y="279338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58000" y="3150219"/>
            <a:ext cx="76200" cy="7620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43078" y="293370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239000" y="3370456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648915" y="3420636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35800" y="294578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137400" y="3741234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543800" y="3094463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182315" y="3195753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1300" y="3157653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037563" y="2941134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045092" y="3112119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400" b="1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514600" y="4695971"/>
                <a:ext cx="7086600" cy="1032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altLang="en-US" dirty="0"/>
                        <m:t>SSE</m:t>
                      </m:r>
                      <m:r>
                        <m:rPr>
                          <m:nor/>
                        </m:rPr>
                        <a:rPr lang="en-IN" altLang="en-US" dirty="0"/>
                        <m:t> </m:t>
                      </m:r>
                      <m:r>
                        <m:rPr>
                          <m:nor/>
                        </m:rPr>
                        <a:rPr lang="en-US" altLang="en-US" dirty="0"/>
                        <m:t>(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I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I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I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/>
                  <a:t>    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I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I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695971"/>
                <a:ext cx="7086600" cy="1032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207619" y="34791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61787" y="297551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961364" y="3036841"/>
            <a:ext cx="356109" cy="486952"/>
            <a:chOff x="3437363" y="3036841"/>
            <a:chExt cx="356109" cy="486952"/>
          </a:xfrm>
        </p:grpSpPr>
        <p:cxnSp>
          <p:nvCxnSpPr>
            <p:cNvPr id="27" name="Straight Connector 26"/>
            <p:cNvCxnSpPr>
              <a:stCxn id="8" idx="5"/>
              <a:endCxn id="12" idx="1"/>
            </p:cNvCxnSpPr>
            <p:nvPr/>
          </p:nvCxnSpPr>
          <p:spPr bwMode="auto">
            <a:xfrm>
              <a:off x="3494041" y="3272875"/>
              <a:ext cx="124537" cy="2509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/>
                <p:cNvSpPr/>
                <p:nvPr/>
              </p:nvSpPr>
              <p:spPr>
                <a:xfrm>
                  <a:off x="3437363" y="3036841"/>
                  <a:ext cx="35610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363" y="3036841"/>
                  <a:ext cx="35610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72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Connector 36"/>
          <p:cNvCxnSpPr>
            <a:stCxn id="11" idx="3"/>
          </p:cNvCxnSpPr>
          <p:nvPr/>
        </p:nvCxnSpPr>
        <p:spPr bwMode="auto">
          <a:xfrm flipH="1">
            <a:off x="5143500" y="2960641"/>
            <a:ext cx="171922" cy="5650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5319505" y="2677591"/>
                <a:ext cx="356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505" y="2677591"/>
                <a:ext cx="356109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" idx="5"/>
          </p:cNvCxnSpPr>
          <p:nvPr/>
        </p:nvCxnSpPr>
        <p:spPr bwMode="auto">
          <a:xfrm>
            <a:off x="4713241" y="2968076"/>
            <a:ext cx="441292" cy="5380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377164" y="2760856"/>
                <a:ext cx="356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64" y="2760856"/>
                <a:ext cx="356109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517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6370580" y="3325292"/>
                <a:ext cx="356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80" y="3325292"/>
                <a:ext cx="356109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448" b="-8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6489446" y="2458563"/>
                <a:ext cx="356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446" y="2458563"/>
                <a:ext cx="356109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3448" b="-8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6971482" y="2612452"/>
                <a:ext cx="3561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482" y="2612452"/>
                <a:ext cx="356109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3448"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 bwMode="auto">
          <a:xfrm flipH="1">
            <a:off x="6723146" y="3207608"/>
            <a:ext cx="160254" cy="2382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8" idx="0"/>
            <a:endCxn id="13" idx="3"/>
          </p:cNvCxnSpPr>
          <p:nvPr/>
        </p:nvCxnSpPr>
        <p:spPr bwMode="auto">
          <a:xfrm flipH="1" flipV="1">
            <a:off x="6640559" y="2825898"/>
            <a:ext cx="46456" cy="5947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18" idx="7"/>
            <a:endCxn id="14" idx="4"/>
          </p:cNvCxnSpPr>
          <p:nvPr/>
        </p:nvCxnSpPr>
        <p:spPr bwMode="auto">
          <a:xfrm flipV="1">
            <a:off x="6713956" y="2869581"/>
            <a:ext cx="207544" cy="5622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63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4" grpId="0"/>
      <p:bldP spid="39" grpId="0"/>
      <p:bldP spid="42" grpId="0"/>
      <p:bldP spid="43" grpId="0"/>
      <p:bldP spid="44" grpId="0"/>
      <p:bldP spid="4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  <a:sym typeface="Symbol" pitchFamily="18" charset="2"/>
              </a:rPr>
              <a:t>Case (</a:t>
            </a:r>
            <a:r>
              <a:rPr lang="en-US" altLang="en-US" sz="2800" dirty="0" err="1">
                <a:solidFill>
                  <a:srgbClr val="002060"/>
                </a:solidFill>
                <a:sym typeface="Symbol" pitchFamily="18" charset="2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sym typeface="Symbol" pitchFamily="18" charset="2"/>
              </a:rPr>
              <a:t>) : Computation of </a:t>
            </a:r>
            <a:r>
              <a:rPr lang="en-US" altLang="en-US" sz="2800" i="1" dirty="0" err="1">
                <a:solidFill>
                  <a:srgbClr val="002060"/>
                </a:solidFill>
                <a:sym typeface="Symbol" pitchFamily="18" charset="2"/>
              </a:rPr>
              <a:t>C</a:t>
            </a:r>
            <a:r>
              <a:rPr lang="en-US" altLang="en-US" sz="2800" i="1" baseline="-25000" dirty="0" err="1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altLang="en-US" sz="2800" i="1" baseline="-25000" dirty="0" err="1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en-US" altLang="en-US" sz="2800" i="1" baseline="-25000" dirty="0" err="1">
                <a:solidFill>
                  <a:srgbClr val="006600"/>
                </a:solidFill>
                <a:sym typeface="Symbol" pitchFamily="18" charset="2"/>
              </a:rPr>
              <a:t>h</a:t>
            </a:r>
            <a:endParaRPr lang="en-IN" sz="28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267200" y="1981200"/>
          <a:ext cx="432435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3" imgW="2447945" imgH="1781243" progId="Excel.Sheet.8">
                  <p:embed/>
                </p:oleObj>
              </mc:Choice>
              <mc:Fallback>
                <p:oleObj name="Worksheet" r:id="rId3" imgW="2447945" imgH="17812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432435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500706" y="2766279"/>
            <a:ext cx="279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latin typeface="Times New Roman" pitchFamily="18" charset="0"/>
              </a:rPr>
              <a:t>t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585771" y="3886201"/>
            <a:ext cx="315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 err="1">
                <a:solidFill>
                  <a:srgbClr val="C00000"/>
                </a:solidFill>
                <a:latin typeface="Times New Roman" pitchFamily="18" charset="0"/>
              </a:rPr>
              <a:t>i</a:t>
            </a:r>
            <a:endParaRPr lang="en-US" alt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609208" y="3294584"/>
            <a:ext cx="307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6600"/>
                </a:solidFill>
                <a:latin typeface="Times New Roman" pitchFamily="18" charset="0"/>
              </a:rPr>
              <a:t>h</a:t>
            </a:r>
            <a:endParaRPr lang="en-US" altLang="en-US" sz="24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257521" y="3067290"/>
            <a:ext cx="262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2060"/>
                </a:solidFill>
                <a:latin typeface="Times New Roman" pitchFamily="18" charset="0"/>
              </a:rPr>
              <a:t>j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5325189" y="2952108"/>
            <a:ext cx="1284018" cy="6491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6553200" y="3609351"/>
            <a:ext cx="1295400" cy="6491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1030069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rgbClr val="002060"/>
                </a:solidFill>
              </a:rPr>
              <a:t>j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/>
              <a:t>currently belongs to the cluster represent </a:t>
            </a:r>
            <a:r>
              <a:rPr lang="en-IN" dirty="0"/>
              <a:t>by the </a:t>
            </a:r>
            <a:r>
              <a:rPr lang="en-IN" dirty="0" err="1"/>
              <a:t>medoid</a:t>
            </a:r>
            <a:r>
              <a:rPr lang="en-IN" dirty="0"/>
              <a:t> </a:t>
            </a:r>
            <a:r>
              <a:rPr lang="en-IN" i="1" dirty="0">
                <a:solidFill>
                  <a:srgbClr val="C00000"/>
                </a:solidFill>
              </a:rPr>
              <a:t>i</a:t>
            </a:r>
            <a:endParaRPr lang="en-IN" i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4596" y="1444468"/>
            <a:ext cx="4618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rgbClr val="002060"/>
                </a:solidFill>
              </a:rPr>
              <a:t>j</a:t>
            </a:r>
            <a:r>
              <a:rPr lang="en-IN" dirty="0"/>
              <a:t> is less similar </a:t>
            </a:r>
            <a:r>
              <a:rPr lang="en-IN" dirty="0"/>
              <a:t>to the </a:t>
            </a:r>
            <a:r>
              <a:rPr lang="en-IN" dirty="0" err="1"/>
              <a:t>medoid</a:t>
            </a:r>
            <a:r>
              <a:rPr lang="en-IN" dirty="0"/>
              <a:t> </a:t>
            </a:r>
            <a:r>
              <a:rPr lang="en-IN" i="1" dirty="0"/>
              <a:t>t</a:t>
            </a:r>
            <a:r>
              <a:rPr lang="en-IN" dirty="0"/>
              <a:t> compare to </a:t>
            </a:r>
            <a:r>
              <a:rPr lang="en-IN" i="1" dirty="0">
                <a:solidFill>
                  <a:srgbClr val="006600"/>
                </a:solidFill>
              </a:rPr>
              <a:t>h</a:t>
            </a:r>
          </a:p>
        </p:txBody>
      </p:sp>
      <p:sp>
        <p:nvSpPr>
          <p:cNvPr id="25" name="Folded Corner 24"/>
          <p:cNvSpPr/>
          <p:nvPr/>
        </p:nvSpPr>
        <p:spPr bwMode="auto">
          <a:xfrm>
            <a:off x="1872312" y="3078441"/>
            <a:ext cx="2331101" cy="807760"/>
          </a:xfrm>
          <a:prstGeom prst="foldedCorner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6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Therefore, in future, </a:t>
            </a:r>
            <a:r>
              <a:rPr lang="en-IN" sz="1600" b="1" i="1" dirty="0">
                <a:solidFill>
                  <a:srgbClr val="002060"/>
                </a:solidFill>
                <a:latin typeface="Arial" charset="0"/>
              </a:rPr>
              <a:t>j</a:t>
            </a:r>
            <a:r>
              <a:rPr lang="en-IN" sz="1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IN" sz="16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belongs to the cluster represented by </a:t>
            </a:r>
            <a:r>
              <a:rPr lang="en-IN" sz="1600" b="1" i="1" dirty="0">
                <a:solidFill>
                  <a:srgbClr val="006600"/>
                </a:solidFill>
                <a:latin typeface="Arial" charset="0"/>
              </a:rPr>
              <a:t>h</a:t>
            </a:r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/>
          </p:nvPr>
        </p:nvGraphicFramePr>
        <p:xfrm>
          <a:off x="4987763" y="5764297"/>
          <a:ext cx="3329329" cy="100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5" imgW="2318484" imgH="698346" progId="Word.Document.8">
                  <p:embed/>
                </p:oleObj>
              </mc:Choice>
              <mc:Fallback>
                <p:oleObj name="Document" r:id="rId5" imgW="2318484" imgH="6983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763" y="5764297"/>
                        <a:ext cx="3329329" cy="1007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 bwMode="auto">
          <a:xfrm flipV="1">
            <a:off x="6917010" y="3451953"/>
            <a:ext cx="214842" cy="1579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5843926" y="3200401"/>
            <a:ext cx="1287926" cy="1574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1752600" y="5334000"/>
            <a:ext cx="2633606" cy="1186350"/>
            <a:chOff x="228600" y="5334000"/>
            <a:chExt cx="2633606" cy="11863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228600" y="5334000"/>
                  <a:ext cx="2633606" cy="11863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IN" sz="2400" dirty="0"/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5334000"/>
                  <a:ext cx="2633606" cy="118635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 bwMode="auto">
            <a:xfrm>
              <a:off x="228600" y="5334000"/>
              <a:ext cx="2514600" cy="1143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9" grpId="0"/>
      <p:bldP spid="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  <a:sym typeface="Symbol" pitchFamily="18" charset="2"/>
              </a:rPr>
              <a:t>Case (ii) : Computation of </a:t>
            </a:r>
            <a:r>
              <a:rPr lang="en-US" altLang="en-US" sz="2800" i="1" dirty="0" err="1">
                <a:solidFill>
                  <a:srgbClr val="002060"/>
                </a:solidFill>
                <a:sym typeface="Symbol" pitchFamily="18" charset="2"/>
              </a:rPr>
              <a:t>C</a:t>
            </a:r>
            <a:r>
              <a:rPr lang="en-US" altLang="en-US" sz="2800" i="1" baseline="-25000" dirty="0" err="1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altLang="en-US" sz="2800" i="1" baseline="-25000" dirty="0" err="1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en-US" altLang="en-US" sz="2800" i="1" baseline="-25000" dirty="0" err="1">
                <a:solidFill>
                  <a:srgbClr val="006600"/>
                </a:solidFill>
                <a:sym typeface="Symbol" pitchFamily="18" charset="2"/>
              </a:rPr>
              <a:t>h</a:t>
            </a:r>
            <a:endParaRPr lang="en-IN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1030069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rgbClr val="002060"/>
                </a:solidFill>
              </a:rPr>
              <a:t>j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/>
              <a:t>currently belongs to the cluster represent </a:t>
            </a:r>
            <a:r>
              <a:rPr lang="en-IN" dirty="0"/>
              <a:t>by the </a:t>
            </a:r>
            <a:r>
              <a:rPr lang="en-IN" dirty="0" err="1"/>
              <a:t>medoid</a:t>
            </a:r>
            <a:r>
              <a:rPr lang="en-IN" dirty="0"/>
              <a:t> </a:t>
            </a:r>
            <a:r>
              <a:rPr lang="en-IN" i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14596" y="1444468"/>
            <a:ext cx="476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rgbClr val="002060"/>
                </a:solidFill>
              </a:rPr>
              <a:t>j</a:t>
            </a:r>
            <a:r>
              <a:rPr lang="en-IN" dirty="0"/>
              <a:t> is </a:t>
            </a:r>
            <a:r>
              <a:rPr lang="en-IN" dirty="0"/>
              <a:t>more similar to the </a:t>
            </a:r>
            <a:r>
              <a:rPr lang="en-IN" dirty="0" err="1"/>
              <a:t>medoid</a:t>
            </a:r>
            <a:r>
              <a:rPr lang="en-IN" dirty="0"/>
              <a:t> </a:t>
            </a:r>
            <a:r>
              <a:rPr lang="en-IN" i="1" dirty="0"/>
              <a:t>t</a:t>
            </a:r>
            <a:r>
              <a:rPr lang="en-IN" dirty="0"/>
              <a:t> compare to </a:t>
            </a:r>
            <a:r>
              <a:rPr lang="en-IN" i="1" dirty="0">
                <a:solidFill>
                  <a:srgbClr val="006600"/>
                </a:solidFill>
              </a:rPr>
              <a:t>h</a:t>
            </a:r>
          </a:p>
        </p:txBody>
      </p:sp>
      <p:sp>
        <p:nvSpPr>
          <p:cNvPr id="20" name="Folded Corner 19"/>
          <p:cNvSpPr/>
          <p:nvPr/>
        </p:nvSpPr>
        <p:spPr bwMode="auto">
          <a:xfrm>
            <a:off x="1872312" y="3078441"/>
            <a:ext cx="2331101" cy="807760"/>
          </a:xfrm>
          <a:prstGeom prst="foldedCorner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IN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Therefore, in future, </a:t>
            </a:r>
            <a:r>
              <a:rPr lang="en-IN" sz="1600" i="1" dirty="0">
                <a:solidFill>
                  <a:srgbClr val="002060"/>
                </a:solidFill>
                <a:latin typeface="Arial" charset="0"/>
              </a:rPr>
              <a:t>j</a:t>
            </a:r>
            <a:r>
              <a:rPr lang="en-IN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IN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belongs to the cluster represented by </a:t>
            </a:r>
            <a:r>
              <a:rPr lang="en-IN" sz="1600" i="1" dirty="0">
                <a:solidFill>
                  <a:schemeClr val="tx1"/>
                </a:solidFill>
                <a:latin typeface="Arial" charset="0"/>
              </a:rPr>
              <a:t>t</a:t>
            </a:r>
            <a:endParaRPr lang="en-IN" sz="1600" i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5085268" y="5706603"/>
          <a:ext cx="3189287" cy="51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" r:id="rId3" imgW="2338595" imgH="382650" progId="Word.Document.8">
                  <p:embed/>
                </p:oleObj>
              </mc:Choice>
              <mc:Fallback>
                <p:oleObj name="Document" r:id="rId3" imgW="2338595" imgH="3826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268" y="5706603"/>
                        <a:ext cx="3189287" cy="517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4724400" y="2209800"/>
          <a:ext cx="3810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Worksheet" r:id="rId5" imgW="2200656" imgH="2076907" progId="Excel.Sheet.8">
                  <p:embed/>
                </p:oleObj>
              </mc:Choice>
              <mc:Fallback>
                <p:oleObj name="Worksheet" r:id="rId5" imgW="2200656" imgH="20769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38100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5753870" y="2747093"/>
            <a:ext cx="413712" cy="36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6600"/>
                </a:solidFill>
                <a:latin typeface="Times New Roman" pitchFamily="18" charset="0"/>
              </a:rPr>
              <a:t>h</a:t>
            </a:r>
            <a:endParaRPr lang="en-US" altLang="en-US" sz="24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6364817" y="3702768"/>
            <a:ext cx="413712" cy="36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 err="1">
                <a:solidFill>
                  <a:srgbClr val="C00000"/>
                </a:solidFill>
                <a:latin typeface="Times New Roman" pitchFamily="18" charset="0"/>
              </a:rPr>
              <a:t>i</a:t>
            </a:r>
            <a:endParaRPr lang="en-US" alt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889173" y="3801858"/>
            <a:ext cx="408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>
                <a:latin typeface="Times New Roman" pitchFamily="18" charset="0"/>
              </a:rPr>
              <a:t>t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679911" y="3053173"/>
            <a:ext cx="413712" cy="36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2060"/>
                </a:solidFill>
                <a:latin typeface="Times New Roman" pitchFamily="18" charset="0"/>
              </a:rPr>
              <a:t>j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6165178" y="3053173"/>
            <a:ext cx="464223" cy="4293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IN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6730424" y="3581657"/>
            <a:ext cx="519545" cy="3567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IN"/>
          </a:p>
        </p:txBody>
      </p: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5547014" y="3149163"/>
            <a:ext cx="1443182" cy="6491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30" name="Oval 36"/>
          <p:cNvSpPr>
            <a:spLocks noChangeArrowheads="1"/>
          </p:cNvSpPr>
          <p:nvPr/>
        </p:nvSpPr>
        <p:spPr bwMode="auto">
          <a:xfrm>
            <a:off x="6886767" y="3804263"/>
            <a:ext cx="1029470" cy="6491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8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6" grpId="0"/>
      <p:bldP spid="27" grpId="0" animBg="1"/>
      <p:bldP spid="2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  <a:sym typeface="Symbol" pitchFamily="18" charset="2"/>
              </a:rPr>
              <a:t>Case (iii) : Computation of </a:t>
            </a:r>
            <a:r>
              <a:rPr lang="en-US" altLang="en-US" sz="2800" i="1" dirty="0" err="1">
                <a:solidFill>
                  <a:srgbClr val="002060"/>
                </a:solidFill>
                <a:sym typeface="Symbol" pitchFamily="18" charset="2"/>
              </a:rPr>
              <a:t>C</a:t>
            </a:r>
            <a:r>
              <a:rPr lang="en-US" altLang="en-US" sz="2800" i="1" baseline="-25000" dirty="0" err="1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altLang="en-US" sz="2800" i="1" baseline="-25000" dirty="0" err="1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en-US" altLang="en-US" sz="2800" i="1" baseline="-25000" dirty="0" err="1">
                <a:solidFill>
                  <a:srgbClr val="006600"/>
                </a:solidFill>
                <a:sym typeface="Symbol" pitchFamily="18" charset="2"/>
              </a:rPr>
              <a:t>h</a:t>
            </a:r>
            <a:endParaRPr lang="en-IN" sz="28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267200" y="1981200"/>
          <a:ext cx="432435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orksheet" r:id="rId3" imgW="2447945" imgH="1781243" progId="Excel.Sheet.8">
                  <p:embed/>
                </p:oleObj>
              </mc:Choice>
              <mc:Fallback>
                <p:oleObj name="Worksheet" r:id="rId3" imgW="2447945" imgH="17812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432435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500706" y="2766279"/>
            <a:ext cx="279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latin typeface="Times New Roman" pitchFamily="18" charset="0"/>
              </a:rPr>
              <a:t>t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585771" y="3886201"/>
            <a:ext cx="315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 err="1">
                <a:solidFill>
                  <a:srgbClr val="C00000"/>
                </a:solidFill>
                <a:latin typeface="Times New Roman" pitchFamily="18" charset="0"/>
              </a:rPr>
              <a:t>i</a:t>
            </a:r>
            <a:endParaRPr lang="en-US" alt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609208" y="3294584"/>
            <a:ext cx="307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6600"/>
                </a:solidFill>
                <a:latin typeface="Times New Roman" pitchFamily="18" charset="0"/>
              </a:rPr>
              <a:t>h</a:t>
            </a:r>
            <a:endParaRPr lang="en-US" altLang="en-US" sz="24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224909" y="2805694"/>
            <a:ext cx="262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2060"/>
                </a:solidFill>
                <a:latin typeface="Times New Roman" pitchFamily="18" charset="0"/>
              </a:rPr>
              <a:t>j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5325189" y="2952108"/>
            <a:ext cx="1284018" cy="6491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6553200" y="3609351"/>
            <a:ext cx="1295400" cy="6491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cxnSp>
        <p:nvCxnSpPr>
          <p:cNvPr id="32" name="Straight Connector 31"/>
          <p:cNvCxnSpPr>
            <a:stCxn id="10" idx="2"/>
          </p:cNvCxnSpPr>
          <p:nvPr/>
        </p:nvCxnSpPr>
        <p:spPr bwMode="auto">
          <a:xfrm flipH="1" flipV="1">
            <a:off x="6224911" y="3197202"/>
            <a:ext cx="538199" cy="4667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5857362" y="3207430"/>
            <a:ext cx="253783" cy="222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286000" y="1030069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rgbClr val="002060"/>
                </a:solidFill>
              </a:rPr>
              <a:t>j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/>
              <a:t>currently belongs to the cluster represent </a:t>
            </a:r>
            <a:r>
              <a:rPr lang="en-IN" dirty="0"/>
              <a:t>by the </a:t>
            </a:r>
            <a:r>
              <a:rPr lang="en-IN" dirty="0" err="1"/>
              <a:t>medoid</a:t>
            </a:r>
            <a:r>
              <a:rPr lang="en-IN" dirty="0"/>
              <a:t> </a:t>
            </a:r>
            <a:r>
              <a:rPr lang="en-IN" i="1" dirty="0"/>
              <a:t>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14596" y="1444468"/>
            <a:ext cx="476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rgbClr val="002060"/>
                </a:solidFill>
              </a:rPr>
              <a:t>j</a:t>
            </a:r>
            <a:r>
              <a:rPr lang="en-IN" dirty="0"/>
              <a:t> is </a:t>
            </a:r>
            <a:r>
              <a:rPr lang="en-IN" dirty="0"/>
              <a:t>more similar to the </a:t>
            </a:r>
            <a:r>
              <a:rPr lang="en-IN" dirty="0" err="1"/>
              <a:t>medoid</a:t>
            </a:r>
            <a:r>
              <a:rPr lang="en-IN" dirty="0"/>
              <a:t> </a:t>
            </a:r>
            <a:r>
              <a:rPr lang="en-IN" i="1" dirty="0"/>
              <a:t>t</a:t>
            </a:r>
            <a:r>
              <a:rPr lang="en-IN" dirty="0"/>
              <a:t> compare to </a:t>
            </a:r>
            <a:r>
              <a:rPr lang="en-IN" i="1" dirty="0">
                <a:solidFill>
                  <a:srgbClr val="006600"/>
                </a:solidFill>
              </a:rPr>
              <a:t>h</a:t>
            </a:r>
          </a:p>
        </p:txBody>
      </p:sp>
      <p:sp>
        <p:nvSpPr>
          <p:cNvPr id="20" name="Folded Corner 19"/>
          <p:cNvSpPr/>
          <p:nvPr/>
        </p:nvSpPr>
        <p:spPr bwMode="auto">
          <a:xfrm>
            <a:off x="1872312" y="3078441"/>
            <a:ext cx="2331101" cy="807760"/>
          </a:xfrm>
          <a:prstGeom prst="foldedCorner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IN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Therefore, in future, </a:t>
            </a:r>
            <a:r>
              <a:rPr lang="en-IN" sz="1600" i="1" dirty="0">
                <a:solidFill>
                  <a:srgbClr val="002060"/>
                </a:solidFill>
                <a:latin typeface="Arial" charset="0"/>
              </a:rPr>
              <a:t>j</a:t>
            </a:r>
            <a:r>
              <a:rPr lang="en-IN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IN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belongs to the cluster represented by </a:t>
            </a:r>
            <a:r>
              <a:rPr lang="en-IN" sz="1600" dirty="0">
                <a:solidFill>
                  <a:schemeClr val="tx1"/>
                </a:solidFill>
                <a:latin typeface="Arial" charset="0"/>
              </a:rPr>
              <a:t>t 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itself</a:t>
            </a:r>
            <a:endParaRPr lang="en-IN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/>
          </p:nvPr>
        </p:nvGraphicFramePr>
        <p:xfrm>
          <a:off x="5734836" y="5637626"/>
          <a:ext cx="33083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5" imgW="2318484" imgH="698346" progId="Word.Document.8">
                  <p:embed/>
                </p:oleObj>
              </mc:Choice>
              <mc:Fallback>
                <p:oleObj name="Document" r:id="rId5" imgW="2318484" imgH="6983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836" y="5637626"/>
                        <a:ext cx="330835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rgbClr val="002060"/>
                </a:solidFill>
              </a:rPr>
              <a:t>Notion of a Cluster can be Ambiguous</a:t>
            </a:r>
          </a:p>
        </p:txBody>
      </p:sp>
      <p:grpSp>
        <p:nvGrpSpPr>
          <p:cNvPr id="8195" name="Group 91"/>
          <p:cNvGrpSpPr>
            <a:grpSpLocks/>
          </p:cNvGrpSpPr>
          <p:nvPr/>
        </p:nvGrpSpPr>
        <p:grpSpPr bwMode="auto">
          <a:xfrm>
            <a:off x="2209801" y="1905000"/>
            <a:ext cx="3344863" cy="1479550"/>
            <a:chOff x="432" y="1200"/>
            <a:chExt cx="2107" cy="932"/>
          </a:xfrm>
        </p:grpSpPr>
        <p:grpSp>
          <p:nvGrpSpPr>
            <p:cNvPr id="8265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8267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68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69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0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1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2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3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4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5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6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7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8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79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80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81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82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83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84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85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86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</p:grpSp>
        <p:sp>
          <p:nvSpPr>
            <p:cNvPr id="8266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How many clusters?</a:t>
              </a:r>
              <a:endParaRPr lang="en-US" altLang="en-US" sz="1600">
                <a:latin typeface="Times New Roman" pitchFamily="18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6484938" y="4114800"/>
            <a:ext cx="3344862" cy="1371600"/>
            <a:chOff x="3125" y="2592"/>
            <a:chExt cx="2107" cy="864"/>
          </a:xfrm>
        </p:grpSpPr>
        <p:grpSp>
          <p:nvGrpSpPr>
            <p:cNvPr id="8243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8245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46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47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48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>
                  <a:latin typeface="Arial" charset="0"/>
                </a:endParaRPr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>
                  <a:latin typeface="Arial" charset="0"/>
                </a:endParaRPr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>
                  <a:latin typeface="Arial" charset="0"/>
                </a:endParaRPr>
              </a:p>
            </p:txBody>
          </p:sp>
          <p:sp>
            <p:nvSpPr>
              <p:cNvPr id="8252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53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54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55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56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57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58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59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60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61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62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63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64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</p:grpSp>
        <p:sp>
          <p:nvSpPr>
            <p:cNvPr id="8244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Four Clusters</a:t>
              </a:r>
              <a:r>
                <a:rPr lang="en-US" altLang="en-US" sz="160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2209801" y="4114800"/>
            <a:ext cx="3344863" cy="1371600"/>
            <a:chOff x="432" y="2592"/>
            <a:chExt cx="2107" cy="864"/>
          </a:xfrm>
        </p:grpSpPr>
        <p:grpSp>
          <p:nvGrpSpPr>
            <p:cNvPr id="8221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8223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24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25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26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27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28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29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0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1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2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3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4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5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6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7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8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39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40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41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42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</p:grpSp>
        <p:sp>
          <p:nvSpPr>
            <p:cNvPr id="8222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Two Clusters</a:t>
              </a:r>
              <a:r>
                <a:rPr lang="en-US" altLang="en-US" sz="160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6484938" y="1905000"/>
            <a:ext cx="3344862" cy="1479550"/>
            <a:chOff x="3125" y="1200"/>
            <a:chExt cx="2107" cy="932"/>
          </a:xfrm>
        </p:grpSpPr>
        <p:grpSp>
          <p:nvGrpSpPr>
            <p:cNvPr id="8199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8201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02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0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04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>
                  <a:latin typeface="Arial" charset="0"/>
                </a:endParaRPr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>
                  <a:latin typeface="Arial" charset="0"/>
                </a:endParaRPr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>
                  <a:latin typeface="Arial" charset="0"/>
                </a:endParaRPr>
              </a:p>
            </p:txBody>
          </p:sp>
          <p:sp>
            <p:nvSpPr>
              <p:cNvPr id="8208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09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0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1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2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3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4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5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6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7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8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19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  <p:sp>
            <p:nvSpPr>
              <p:cNvPr id="8220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IN" altLang="en-US" sz="1400"/>
              </a:p>
            </p:txBody>
          </p:sp>
        </p:grpSp>
        <p:sp>
          <p:nvSpPr>
            <p:cNvPr id="8200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Six Clusters</a:t>
              </a:r>
              <a:r>
                <a:rPr lang="en-US" altLang="en-US" sz="1600">
                  <a:latin typeface="Times New Roman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0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2060"/>
                </a:solidFill>
                <a:sym typeface="Symbol" pitchFamily="18" charset="2"/>
              </a:rPr>
              <a:t>Case (iv) : Computation of </a:t>
            </a:r>
            <a:r>
              <a:rPr lang="en-US" altLang="en-US" sz="2800" i="1" dirty="0" err="1">
                <a:solidFill>
                  <a:srgbClr val="002060"/>
                </a:solidFill>
                <a:sym typeface="Symbol" pitchFamily="18" charset="2"/>
              </a:rPr>
              <a:t>C</a:t>
            </a:r>
            <a:r>
              <a:rPr lang="en-US" altLang="en-US" sz="2800" i="1" baseline="-25000" dirty="0" err="1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altLang="en-US" sz="2800" i="1" baseline="-25000" dirty="0" err="1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en-US" altLang="en-US" sz="2800" i="1" baseline="-25000" dirty="0" err="1">
                <a:solidFill>
                  <a:srgbClr val="006600"/>
                </a:solidFill>
                <a:sym typeface="Symbol" pitchFamily="18" charset="2"/>
              </a:rPr>
              <a:t>h</a:t>
            </a:r>
            <a:endParaRPr lang="en-IN" sz="28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267200" y="1981200"/>
          <a:ext cx="432435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Worksheet" r:id="rId3" imgW="2447945" imgH="1781243" progId="Excel.Sheet.8">
                  <p:embed/>
                </p:oleObj>
              </mc:Choice>
              <mc:Fallback>
                <p:oleObj name="Worksheet" r:id="rId3" imgW="2447945" imgH="17812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432435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500706" y="2766279"/>
            <a:ext cx="279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latin typeface="Times New Roman" pitchFamily="18" charset="0"/>
              </a:rPr>
              <a:t>t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585771" y="3886201"/>
            <a:ext cx="315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 err="1">
                <a:solidFill>
                  <a:srgbClr val="C00000"/>
                </a:solidFill>
                <a:latin typeface="Times New Roman" pitchFamily="18" charset="0"/>
              </a:rPr>
              <a:t>i</a:t>
            </a:r>
            <a:endParaRPr lang="en-US" alt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609208" y="3294584"/>
            <a:ext cx="307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6600"/>
                </a:solidFill>
                <a:latin typeface="Times New Roman" pitchFamily="18" charset="0"/>
              </a:rPr>
              <a:t>h</a:t>
            </a:r>
            <a:endParaRPr lang="en-US" altLang="en-US" sz="24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303230" y="3023274"/>
            <a:ext cx="262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002060"/>
                </a:solidFill>
                <a:latin typeface="Times New Roman" pitchFamily="18" charset="0"/>
              </a:rPr>
              <a:t>j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5325189" y="2952108"/>
            <a:ext cx="1284018" cy="6491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6553200" y="3609351"/>
            <a:ext cx="1295400" cy="6491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cxnSp>
        <p:nvCxnSpPr>
          <p:cNvPr id="32" name="Straight Connector 31"/>
          <p:cNvCxnSpPr>
            <a:stCxn id="10" idx="2"/>
          </p:cNvCxnSpPr>
          <p:nvPr/>
        </p:nvCxnSpPr>
        <p:spPr bwMode="auto">
          <a:xfrm flipH="1" flipV="1">
            <a:off x="6585771" y="3429000"/>
            <a:ext cx="177339" cy="2349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endCxn id="11" idx="2"/>
          </p:cNvCxnSpPr>
          <p:nvPr/>
        </p:nvCxnSpPr>
        <p:spPr bwMode="auto">
          <a:xfrm>
            <a:off x="5857362" y="3229668"/>
            <a:ext cx="577359" cy="1629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286000" y="1030069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rgbClr val="002060"/>
                </a:solidFill>
              </a:rPr>
              <a:t>j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/>
              <a:t>currently belongs to the cluster represent </a:t>
            </a:r>
            <a:r>
              <a:rPr lang="en-IN" dirty="0"/>
              <a:t>by the </a:t>
            </a:r>
            <a:r>
              <a:rPr lang="en-IN" dirty="0" err="1"/>
              <a:t>medoid</a:t>
            </a:r>
            <a:r>
              <a:rPr lang="en-IN" dirty="0"/>
              <a:t> </a:t>
            </a:r>
            <a:r>
              <a:rPr lang="en-IN" i="1" dirty="0"/>
              <a:t>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14596" y="1444468"/>
            <a:ext cx="4618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rgbClr val="002060"/>
                </a:solidFill>
              </a:rPr>
              <a:t>j</a:t>
            </a:r>
            <a:r>
              <a:rPr lang="en-IN" dirty="0"/>
              <a:t> is </a:t>
            </a:r>
            <a:r>
              <a:rPr lang="en-IN" dirty="0"/>
              <a:t>less similar to the </a:t>
            </a:r>
            <a:r>
              <a:rPr lang="en-IN" dirty="0" err="1"/>
              <a:t>medoid</a:t>
            </a:r>
            <a:r>
              <a:rPr lang="en-IN" dirty="0"/>
              <a:t> </a:t>
            </a:r>
            <a:r>
              <a:rPr lang="en-IN" i="1" dirty="0"/>
              <a:t>t</a:t>
            </a:r>
            <a:r>
              <a:rPr lang="en-IN" dirty="0"/>
              <a:t> compare to </a:t>
            </a:r>
            <a:r>
              <a:rPr lang="en-IN" i="1" dirty="0">
                <a:solidFill>
                  <a:srgbClr val="006600"/>
                </a:solidFill>
              </a:rPr>
              <a:t>h</a:t>
            </a:r>
          </a:p>
        </p:txBody>
      </p:sp>
      <p:sp>
        <p:nvSpPr>
          <p:cNvPr id="20" name="Folded Corner 19"/>
          <p:cNvSpPr/>
          <p:nvPr/>
        </p:nvSpPr>
        <p:spPr bwMode="auto">
          <a:xfrm>
            <a:off x="1872312" y="3078441"/>
            <a:ext cx="2331101" cy="807760"/>
          </a:xfrm>
          <a:prstGeom prst="foldedCorner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IN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Therefore, in future, </a:t>
            </a:r>
            <a:r>
              <a:rPr lang="en-IN" sz="1600" i="1" dirty="0">
                <a:solidFill>
                  <a:srgbClr val="002060"/>
                </a:solidFill>
                <a:latin typeface="Arial" charset="0"/>
              </a:rPr>
              <a:t>j</a:t>
            </a:r>
            <a:r>
              <a:rPr lang="en-IN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IN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belongs to the cluster represented by </a:t>
            </a:r>
            <a:r>
              <a:rPr lang="en-IN" sz="1600" i="1" dirty="0">
                <a:solidFill>
                  <a:srgbClr val="006600"/>
                </a:solidFill>
                <a:latin typeface="Arial" charset="0"/>
              </a:rPr>
              <a:t>h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4847361" y="5735111"/>
          <a:ext cx="3164029" cy="51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5" imgW="2338595" imgH="382650" progId="Word.Document.8">
                  <p:embed/>
                </p:oleObj>
              </mc:Choice>
              <mc:Fallback>
                <p:oleObj name="Document" r:id="rId5" imgW="2338595" imgH="3826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361" y="5735111"/>
                        <a:ext cx="3164029" cy="511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6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025" y="285750"/>
            <a:ext cx="9220200" cy="609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PAM Clustering:</a:t>
            </a:r>
            <a:endParaRPr lang="en-US" altLang="en-US" i="1" baseline="-25000" dirty="0">
              <a:solidFill>
                <a:srgbClr val="002060"/>
              </a:solidFill>
              <a:sym typeface="Symbol" pitchFamily="18" charset="2"/>
            </a:endParaRP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096000" y="1636714"/>
            <a:ext cx="2820988" cy="2693987"/>
            <a:chOff x="3119" y="2496"/>
            <a:chExt cx="1777" cy="1697"/>
          </a:xfrm>
        </p:grpSpPr>
        <p:grpSp>
          <p:nvGrpSpPr>
            <p:cNvPr id="68615" name="Group 39"/>
            <p:cNvGrpSpPr>
              <a:grpSpLocks/>
            </p:cNvGrpSpPr>
            <p:nvPr/>
          </p:nvGrpSpPr>
          <p:grpSpPr bwMode="auto">
            <a:xfrm>
              <a:off x="3168" y="2496"/>
              <a:ext cx="1728" cy="1488"/>
              <a:chOff x="3168" y="2496"/>
              <a:chExt cx="1728" cy="1488"/>
            </a:xfrm>
          </p:grpSpPr>
          <p:graphicFrame>
            <p:nvGraphicFramePr>
              <p:cNvPr id="68617" name="Object 1"/>
              <p:cNvGraphicFramePr>
                <a:graphicFrameLocks noChangeAspect="1"/>
              </p:cNvGraphicFramePr>
              <p:nvPr/>
            </p:nvGraphicFramePr>
            <p:xfrm>
              <a:off x="3168" y="2496"/>
              <a:ext cx="1728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6" name="Worksheet" r:id="rId3" imgW="2200656" imgH="2076907" progId="Excel.Sheet.8">
                      <p:embed/>
                    </p:oleObj>
                  </mc:Choice>
                  <mc:Fallback>
                    <p:oleObj name="Worksheet" r:id="rId3" imgW="2200656" imgH="20769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496"/>
                            <a:ext cx="1728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618" name="Text Box 41"/>
              <p:cNvSpPr txBox="1">
                <a:spLocks noChangeArrowheads="1"/>
              </p:cNvSpPr>
              <p:nvPr/>
            </p:nvSpPr>
            <p:spPr bwMode="auto">
              <a:xfrm>
                <a:off x="4178" y="3433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imes New Roman" pitchFamily="18" charset="0"/>
                  </a:rPr>
                  <a:t>t</a:t>
                </a: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619" name="Text Box 42"/>
              <p:cNvSpPr txBox="1">
                <a:spLocks noChangeArrowheads="1"/>
              </p:cNvSpPr>
              <p:nvPr/>
            </p:nvSpPr>
            <p:spPr bwMode="auto">
              <a:xfrm>
                <a:off x="3773" y="306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imes New Roman" pitchFamily="18" charset="0"/>
                  </a:rPr>
                  <a:t>i</a:t>
                </a: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620" name="Text Box 43"/>
              <p:cNvSpPr txBox="1">
                <a:spLocks noChangeArrowheads="1"/>
              </p:cNvSpPr>
              <p:nvPr/>
            </p:nvSpPr>
            <p:spPr bwMode="auto">
              <a:xfrm>
                <a:off x="4150" y="3212"/>
                <a:ext cx="15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imes New Roman" pitchFamily="18" charset="0"/>
                  </a:rPr>
                  <a:t>h</a:t>
                </a: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621" name="Text Box 44"/>
              <p:cNvSpPr txBox="1">
                <a:spLocks noChangeArrowheads="1"/>
              </p:cNvSpPr>
              <p:nvPr/>
            </p:nvSpPr>
            <p:spPr bwMode="auto">
              <a:xfrm>
                <a:off x="4504" y="3212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i="1">
                    <a:latin typeface="Times New Roman" pitchFamily="18" charset="0"/>
                  </a:rPr>
                  <a:t>j</a:t>
                </a: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68622" name="Line 45"/>
              <p:cNvSpPr>
                <a:spLocks noChangeShapeType="1"/>
              </p:cNvSpPr>
              <p:nvPr/>
            </p:nvSpPr>
            <p:spPr bwMode="auto">
              <a:xfrm>
                <a:off x="4378" y="3311"/>
                <a:ext cx="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68623" name="Line 46"/>
              <p:cNvSpPr>
                <a:spLocks noChangeShapeType="1"/>
              </p:cNvSpPr>
              <p:nvPr/>
            </p:nvSpPr>
            <p:spPr bwMode="auto">
              <a:xfrm>
                <a:off x="3946" y="3189"/>
                <a:ext cx="518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68624" name="Oval 47"/>
              <p:cNvSpPr>
                <a:spLocks noChangeArrowheads="1"/>
              </p:cNvSpPr>
              <p:nvPr/>
            </p:nvSpPr>
            <p:spPr bwMode="auto">
              <a:xfrm>
                <a:off x="3712" y="2883"/>
                <a:ext cx="164" cy="40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  <p:sp>
            <p:nvSpPr>
              <p:cNvPr id="68625" name="Oval 48"/>
              <p:cNvSpPr>
                <a:spLocks noChangeArrowheads="1"/>
              </p:cNvSpPr>
              <p:nvPr/>
            </p:nvSpPr>
            <p:spPr bwMode="auto">
              <a:xfrm>
                <a:off x="4118" y="3147"/>
                <a:ext cx="562" cy="40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>
                  <a:latin typeface="Tahoma" pitchFamily="34" charset="0"/>
                </a:endParaRPr>
              </a:p>
            </p:txBody>
          </p:sp>
        </p:grpSp>
        <p:graphicFrame>
          <p:nvGraphicFramePr>
            <p:cNvPr id="68616" name="Object 0"/>
            <p:cNvGraphicFramePr>
              <a:graphicFrameLocks noChangeAspect="1"/>
            </p:cNvGraphicFramePr>
            <p:nvPr/>
          </p:nvGraphicFramePr>
          <p:xfrm>
            <a:off x="3119" y="3933"/>
            <a:ext cx="1666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Document" r:id="rId5" imgW="2689860" imgH="419100" progId="Word.Document.8">
                    <p:embed/>
                  </p:oleObj>
                </mc:Choice>
                <mc:Fallback>
                  <p:oleObj name="Document" r:id="rId5" imgW="2689860" imgH="4191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9" y="3933"/>
                          <a:ext cx="1666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33148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83"/>
          <p:cNvSpPr/>
          <p:nvPr/>
        </p:nvSpPr>
        <p:spPr>
          <a:xfrm>
            <a:off x="2462606" y="6079415"/>
            <a:ext cx="106231" cy="168088"/>
          </a:xfrm>
          <a:custGeom>
            <a:avLst/>
            <a:gdLst/>
            <a:ahLst/>
            <a:cxnLst/>
            <a:rect l="l" t="t" r="r" b="b"/>
            <a:pathLst>
              <a:path w="120395" h="190500">
                <a:moveTo>
                  <a:pt x="120395" y="95250"/>
                </a:moveTo>
                <a:lnTo>
                  <a:pt x="0" y="0"/>
                </a:lnTo>
                <a:lnTo>
                  <a:pt x="0" y="190500"/>
                </a:lnTo>
                <a:lnTo>
                  <a:pt x="120395" y="95250"/>
                </a:lnTo>
                <a:close/>
              </a:path>
            </a:pathLst>
          </a:custGeom>
          <a:solidFill>
            <a:srgbClr val="9FB7CC"/>
          </a:solidFill>
        </p:spPr>
        <p:txBody>
          <a:bodyPr wrap="square" lIns="0" tIns="0" rIns="0" bIns="0" rtlCol="0">
            <a:noAutofit/>
          </a:bodyPr>
          <a:lstStyle/>
          <a:p>
            <a:endParaRPr sz="1235"/>
          </a:p>
        </p:txBody>
      </p:sp>
      <p:grpSp>
        <p:nvGrpSpPr>
          <p:cNvPr id="89" name="Group 88"/>
          <p:cNvGrpSpPr/>
          <p:nvPr/>
        </p:nvGrpSpPr>
        <p:grpSpPr>
          <a:xfrm>
            <a:off x="5530105" y="4469275"/>
            <a:ext cx="2996007" cy="1317206"/>
            <a:chOff x="4006104" y="4469275"/>
            <a:chExt cx="2996007" cy="1317206"/>
          </a:xfrm>
        </p:grpSpPr>
        <p:sp>
          <p:nvSpPr>
            <p:cNvPr id="21" name="object 21"/>
            <p:cNvSpPr txBox="1"/>
            <p:nvPr/>
          </p:nvSpPr>
          <p:spPr>
            <a:xfrm>
              <a:off x="4006104" y="4469275"/>
              <a:ext cx="1289284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640064"/>
                  </a:solidFill>
                  <a:latin typeface="Century Gothic"/>
                  <a:cs typeface="Century Gothic"/>
                </a:rPr>
                <a:t>Goal: create</a:t>
              </a:r>
              <a:endParaRPr sz="1588">
                <a:latin typeface="Century Gothic"/>
                <a:cs typeface="Century Gothic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298815" y="4469275"/>
              <a:ext cx="1188318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640064"/>
                  </a:solidFill>
                  <a:latin typeface="Century Gothic"/>
                  <a:cs typeface="Century Gothic"/>
                </a:rPr>
                <a:t>two clusters</a:t>
              </a:r>
              <a:endParaRPr sz="1588">
                <a:latin typeface="Century Gothic"/>
                <a:cs typeface="Century Gothic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06104" y="4954035"/>
              <a:ext cx="2996007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latin typeface="Century Gothic"/>
                  <a:cs typeface="Century Gothic"/>
                </a:rPr>
                <a:t>Choose ran</a:t>
              </a:r>
              <a:r>
                <a:rPr sz="1588" spc="8" dirty="0">
                  <a:latin typeface="Century Gothic"/>
                  <a:cs typeface="Century Gothic"/>
                </a:rPr>
                <a:t>d</a:t>
              </a:r>
              <a:r>
                <a:rPr sz="1588" dirty="0">
                  <a:latin typeface="Century Gothic"/>
                  <a:cs typeface="Century Gothic"/>
                </a:rPr>
                <a:t>mly </a:t>
              </a:r>
              <a:r>
                <a:rPr sz="1588" spc="8" dirty="0">
                  <a:latin typeface="Century Gothic"/>
                  <a:cs typeface="Century Gothic"/>
                </a:rPr>
                <a:t>t</a:t>
              </a:r>
              <a:r>
                <a:rPr sz="1588" spc="4" dirty="0">
                  <a:latin typeface="Century Gothic"/>
                  <a:cs typeface="Century Gothic"/>
                </a:rPr>
                <a:t>w</a:t>
              </a:r>
              <a:r>
                <a:rPr sz="1588" dirty="0">
                  <a:latin typeface="Century Gothic"/>
                  <a:cs typeface="Century Gothic"/>
                </a:rPr>
                <a:t>o me</a:t>
              </a:r>
              <a:r>
                <a:rPr sz="1588" spc="8" dirty="0">
                  <a:latin typeface="Century Gothic"/>
                  <a:cs typeface="Century Gothic"/>
                </a:rPr>
                <a:t>d</a:t>
              </a:r>
              <a:r>
                <a:rPr sz="1588" dirty="0">
                  <a:latin typeface="Century Gothic"/>
                  <a:cs typeface="Century Gothic"/>
                </a:rPr>
                <a:t>oids</a:t>
              </a: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406744" y="5518628"/>
              <a:ext cx="2522438" cy="26785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065"/>
                </a:lnSpc>
                <a:spcBef>
                  <a:spcPts val="103"/>
                </a:spcBef>
              </a:pPr>
              <a:r>
                <a:rPr sz="2382" baseline="9062" dirty="0">
                  <a:latin typeface="Century Gothic"/>
                  <a:cs typeface="Century Gothic"/>
                </a:rPr>
                <a:t>0</a:t>
              </a:r>
              <a:r>
                <a:rPr sz="1588" baseline="-9062" dirty="0">
                  <a:latin typeface="Century Gothic"/>
                  <a:cs typeface="Century Gothic"/>
                </a:rPr>
                <a:t>8 </a:t>
              </a:r>
              <a:r>
                <a:rPr sz="2382" baseline="9062" dirty="0">
                  <a:latin typeface="Century Gothic"/>
                  <a:cs typeface="Century Gothic"/>
                </a:rPr>
                <a:t>= (7,4</a:t>
              </a:r>
              <a:r>
                <a:rPr sz="2382" baseline="9062" dirty="0">
                  <a:latin typeface="Century Gothic"/>
                  <a:cs typeface="Century Gothic"/>
                </a:rPr>
                <a:t>)</a:t>
              </a:r>
              <a:r>
                <a:rPr lang="en-IN" sz="2382" baseline="9062" dirty="0">
                  <a:latin typeface="Century Gothic"/>
                  <a:cs typeface="Century Gothic"/>
                </a:rPr>
                <a:t> and</a:t>
              </a:r>
              <a:r>
                <a:rPr lang="en-IN" sz="1600" baseline="9062" dirty="0">
                  <a:latin typeface="Century Gothic"/>
                  <a:cs typeface="Century Gothic"/>
                </a:rPr>
                <a:t> </a:t>
              </a:r>
              <a:r>
                <a:rPr lang="en-IN" sz="2400" baseline="9062" dirty="0">
                  <a:latin typeface="Century Gothic"/>
                  <a:cs typeface="Century Gothic"/>
                </a:rPr>
                <a:t>0</a:t>
              </a:r>
              <a:r>
                <a:rPr lang="en-IN" sz="1600" baseline="-9062" dirty="0">
                  <a:latin typeface="Century Gothic"/>
                  <a:cs typeface="Century Gothic"/>
                </a:rPr>
                <a:t>2 </a:t>
              </a:r>
              <a:r>
                <a:rPr lang="en-IN" sz="2400" baseline="9062" dirty="0">
                  <a:latin typeface="Century Gothic"/>
                  <a:cs typeface="Century Gothic"/>
                </a:rPr>
                <a:t>= </a:t>
              </a:r>
              <a:r>
                <a:rPr lang="en-IN" sz="2400" baseline="9062" dirty="0">
                  <a:latin typeface="Century Gothic"/>
                  <a:cs typeface="Century Gothic"/>
                </a:rPr>
                <a:t>(3,4)</a:t>
              </a:r>
              <a:endParaRPr lang="en-IN" sz="16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328387" y="1263562"/>
            <a:ext cx="3820947" cy="2744080"/>
            <a:chOff x="3804386" y="1263562"/>
            <a:chExt cx="3820947" cy="2744080"/>
          </a:xfrm>
        </p:grpSpPr>
        <p:sp>
          <p:nvSpPr>
            <p:cNvPr id="44" name="object 44"/>
            <p:cNvSpPr/>
            <p:nvPr/>
          </p:nvSpPr>
          <p:spPr>
            <a:xfrm>
              <a:off x="5957048" y="2972472"/>
              <a:ext cx="126401" cy="125730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45" name="object 45"/>
            <p:cNvSpPr/>
            <p:nvPr/>
          </p:nvSpPr>
          <p:spPr>
            <a:xfrm>
              <a:off x="4406602" y="2971128"/>
              <a:ext cx="126401" cy="125730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46" name="object 46"/>
            <p:cNvSpPr/>
            <p:nvPr/>
          </p:nvSpPr>
          <p:spPr>
            <a:xfrm>
              <a:off x="6466018" y="3301254"/>
              <a:ext cx="125730" cy="126401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47" name="object 47"/>
            <p:cNvSpPr/>
            <p:nvPr/>
          </p:nvSpPr>
          <p:spPr>
            <a:xfrm>
              <a:off x="5982596" y="360717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48" name="object 48"/>
            <p:cNvSpPr/>
            <p:nvPr/>
          </p:nvSpPr>
          <p:spPr>
            <a:xfrm>
              <a:off x="3987726" y="2284655"/>
              <a:ext cx="126401" cy="125730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49" name="object 49"/>
            <p:cNvSpPr/>
            <p:nvPr/>
          </p:nvSpPr>
          <p:spPr>
            <a:xfrm>
              <a:off x="4940449" y="1943099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0" name="object 50"/>
            <p:cNvSpPr/>
            <p:nvPr/>
          </p:nvSpPr>
          <p:spPr>
            <a:xfrm>
              <a:off x="4395172" y="1612302"/>
              <a:ext cx="126401" cy="125730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1" name="object 51"/>
            <p:cNvSpPr/>
            <p:nvPr/>
          </p:nvSpPr>
          <p:spPr>
            <a:xfrm>
              <a:off x="4000500" y="1395132"/>
              <a:ext cx="3558092" cy="2287345"/>
            </a:xfrm>
            <a:custGeom>
              <a:avLst/>
              <a:gdLst/>
              <a:ahLst/>
              <a:cxnLst/>
              <a:rect l="l" t="t" r="r" b="b"/>
              <a:pathLst>
                <a:path w="4032504" h="2592324">
                  <a:moveTo>
                    <a:pt x="0" y="0"/>
                  </a:moveTo>
                  <a:lnTo>
                    <a:pt x="0" y="2592324"/>
                  </a:lnTo>
                  <a:lnTo>
                    <a:pt x="4032504" y="2592324"/>
                  </a:lnTo>
                  <a:lnTo>
                    <a:pt x="4032504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2" name="object 52"/>
            <p:cNvSpPr/>
            <p:nvPr/>
          </p:nvSpPr>
          <p:spPr>
            <a:xfrm>
              <a:off x="3974951" y="3377229"/>
              <a:ext cx="63200" cy="0"/>
            </a:xfrm>
            <a:custGeom>
              <a:avLst/>
              <a:gdLst/>
              <a:ahLst/>
              <a:cxnLst/>
              <a:rect l="l" t="t" r="r" b="b"/>
              <a:pathLst>
                <a:path w="71627">
                  <a:moveTo>
                    <a:pt x="0" y="0"/>
                  </a:moveTo>
                  <a:lnTo>
                    <a:pt x="7162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3" name="object 53"/>
            <p:cNvSpPr/>
            <p:nvPr/>
          </p:nvSpPr>
          <p:spPr>
            <a:xfrm>
              <a:off x="3974951" y="3377229"/>
              <a:ext cx="63200" cy="0"/>
            </a:xfrm>
            <a:custGeom>
              <a:avLst/>
              <a:gdLst/>
              <a:ahLst/>
              <a:cxnLst/>
              <a:rect l="l" t="t" r="r" b="b"/>
              <a:pathLst>
                <a:path w="71627">
                  <a:moveTo>
                    <a:pt x="7162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4" name="object 54"/>
            <p:cNvSpPr/>
            <p:nvPr/>
          </p:nvSpPr>
          <p:spPr>
            <a:xfrm>
              <a:off x="3976968" y="3033656"/>
              <a:ext cx="62529" cy="0"/>
            </a:xfrm>
            <a:custGeom>
              <a:avLst/>
              <a:gdLst/>
              <a:ahLst/>
              <a:cxnLst/>
              <a:rect l="l" t="t" r="r" b="b"/>
              <a:pathLst>
                <a:path w="70866">
                  <a:moveTo>
                    <a:pt x="0" y="0"/>
                  </a:moveTo>
                  <a:lnTo>
                    <a:pt x="7086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5" name="object 55"/>
            <p:cNvSpPr/>
            <p:nvPr/>
          </p:nvSpPr>
          <p:spPr>
            <a:xfrm>
              <a:off x="3976968" y="3033656"/>
              <a:ext cx="62529" cy="0"/>
            </a:xfrm>
            <a:custGeom>
              <a:avLst/>
              <a:gdLst/>
              <a:ahLst/>
              <a:cxnLst/>
              <a:rect l="l" t="t" r="r" b="b"/>
              <a:pathLst>
                <a:path w="70866">
                  <a:moveTo>
                    <a:pt x="7086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6" name="object 56"/>
            <p:cNvSpPr/>
            <p:nvPr/>
          </p:nvSpPr>
          <p:spPr>
            <a:xfrm>
              <a:off x="3976968" y="2690756"/>
              <a:ext cx="62529" cy="0"/>
            </a:xfrm>
            <a:custGeom>
              <a:avLst/>
              <a:gdLst/>
              <a:ahLst/>
              <a:cxnLst/>
              <a:rect l="l" t="t" r="r" b="b"/>
              <a:pathLst>
                <a:path w="70866">
                  <a:moveTo>
                    <a:pt x="0" y="0"/>
                  </a:moveTo>
                  <a:lnTo>
                    <a:pt x="7086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7" name="object 57"/>
            <p:cNvSpPr/>
            <p:nvPr/>
          </p:nvSpPr>
          <p:spPr>
            <a:xfrm>
              <a:off x="3976968" y="2690756"/>
              <a:ext cx="62529" cy="0"/>
            </a:xfrm>
            <a:custGeom>
              <a:avLst/>
              <a:gdLst/>
              <a:ahLst/>
              <a:cxnLst/>
              <a:rect l="l" t="t" r="r" b="b"/>
              <a:pathLst>
                <a:path w="70866">
                  <a:moveTo>
                    <a:pt x="7086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8" name="object 58"/>
            <p:cNvSpPr/>
            <p:nvPr/>
          </p:nvSpPr>
          <p:spPr>
            <a:xfrm>
              <a:off x="3974951" y="2349201"/>
              <a:ext cx="63200" cy="0"/>
            </a:xfrm>
            <a:custGeom>
              <a:avLst/>
              <a:gdLst/>
              <a:ahLst/>
              <a:cxnLst/>
              <a:rect l="l" t="t" r="r" b="b"/>
              <a:pathLst>
                <a:path w="71627">
                  <a:moveTo>
                    <a:pt x="0" y="0"/>
                  </a:moveTo>
                  <a:lnTo>
                    <a:pt x="7162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59" name="object 59"/>
            <p:cNvSpPr/>
            <p:nvPr/>
          </p:nvSpPr>
          <p:spPr>
            <a:xfrm>
              <a:off x="3974951" y="2349201"/>
              <a:ext cx="63200" cy="0"/>
            </a:xfrm>
            <a:custGeom>
              <a:avLst/>
              <a:gdLst/>
              <a:ahLst/>
              <a:cxnLst/>
              <a:rect l="l" t="t" r="r" b="b"/>
              <a:pathLst>
                <a:path w="71627">
                  <a:moveTo>
                    <a:pt x="7162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0" name="object 60"/>
            <p:cNvSpPr/>
            <p:nvPr/>
          </p:nvSpPr>
          <p:spPr>
            <a:xfrm>
              <a:off x="3976968" y="2018404"/>
              <a:ext cx="62529" cy="0"/>
            </a:xfrm>
            <a:custGeom>
              <a:avLst/>
              <a:gdLst/>
              <a:ahLst/>
              <a:cxnLst/>
              <a:rect l="l" t="t" r="r" b="b"/>
              <a:pathLst>
                <a:path w="70866">
                  <a:moveTo>
                    <a:pt x="0" y="0"/>
                  </a:moveTo>
                  <a:lnTo>
                    <a:pt x="7086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1" name="object 61"/>
            <p:cNvSpPr/>
            <p:nvPr/>
          </p:nvSpPr>
          <p:spPr>
            <a:xfrm>
              <a:off x="3976968" y="2018404"/>
              <a:ext cx="62529" cy="0"/>
            </a:xfrm>
            <a:custGeom>
              <a:avLst/>
              <a:gdLst/>
              <a:ahLst/>
              <a:cxnLst/>
              <a:rect l="l" t="t" r="r" b="b"/>
              <a:pathLst>
                <a:path w="70866">
                  <a:moveTo>
                    <a:pt x="7086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2" name="object 62"/>
            <p:cNvSpPr/>
            <p:nvPr/>
          </p:nvSpPr>
          <p:spPr>
            <a:xfrm>
              <a:off x="3974951" y="1675503"/>
              <a:ext cx="63200" cy="0"/>
            </a:xfrm>
            <a:custGeom>
              <a:avLst/>
              <a:gdLst/>
              <a:ahLst/>
              <a:cxnLst/>
              <a:rect l="l" t="t" r="r" b="b"/>
              <a:pathLst>
                <a:path w="71627">
                  <a:moveTo>
                    <a:pt x="0" y="0"/>
                  </a:moveTo>
                  <a:lnTo>
                    <a:pt x="7162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3" name="object 63"/>
            <p:cNvSpPr/>
            <p:nvPr/>
          </p:nvSpPr>
          <p:spPr>
            <a:xfrm>
              <a:off x="3974951" y="1675503"/>
              <a:ext cx="63200" cy="0"/>
            </a:xfrm>
            <a:custGeom>
              <a:avLst/>
              <a:gdLst/>
              <a:ahLst/>
              <a:cxnLst/>
              <a:rect l="l" t="t" r="r" b="b"/>
              <a:pathLst>
                <a:path w="71627">
                  <a:moveTo>
                    <a:pt x="7162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4" name="object 64"/>
            <p:cNvSpPr/>
            <p:nvPr/>
          </p:nvSpPr>
          <p:spPr>
            <a:xfrm>
              <a:off x="4499386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7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5" name="object 65"/>
            <p:cNvSpPr/>
            <p:nvPr/>
          </p:nvSpPr>
          <p:spPr>
            <a:xfrm>
              <a:off x="4499386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6" name="object 66"/>
            <p:cNvSpPr/>
            <p:nvPr/>
          </p:nvSpPr>
          <p:spPr>
            <a:xfrm>
              <a:off x="5015753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7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7" name="object 67"/>
            <p:cNvSpPr/>
            <p:nvPr/>
          </p:nvSpPr>
          <p:spPr>
            <a:xfrm>
              <a:off x="5015753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8" name="object 68"/>
            <p:cNvSpPr/>
            <p:nvPr/>
          </p:nvSpPr>
          <p:spPr>
            <a:xfrm>
              <a:off x="5515984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7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69" name="object 69"/>
            <p:cNvSpPr/>
            <p:nvPr/>
          </p:nvSpPr>
          <p:spPr>
            <a:xfrm>
              <a:off x="5515984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0" name="object 70"/>
            <p:cNvSpPr/>
            <p:nvPr/>
          </p:nvSpPr>
          <p:spPr>
            <a:xfrm>
              <a:off x="6033023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7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1" name="object 71"/>
            <p:cNvSpPr/>
            <p:nvPr/>
          </p:nvSpPr>
          <p:spPr>
            <a:xfrm>
              <a:off x="6033023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2" name="object 72"/>
            <p:cNvSpPr/>
            <p:nvPr/>
          </p:nvSpPr>
          <p:spPr>
            <a:xfrm>
              <a:off x="6528547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7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3" name="object 73"/>
            <p:cNvSpPr/>
            <p:nvPr/>
          </p:nvSpPr>
          <p:spPr>
            <a:xfrm>
              <a:off x="6528547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4" name="object 74"/>
            <p:cNvSpPr/>
            <p:nvPr/>
          </p:nvSpPr>
          <p:spPr>
            <a:xfrm>
              <a:off x="7026088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7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5" name="object 75"/>
            <p:cNvSpPr/>
            <p:nvPr/>
          </p:nvSpPr>
          <p:spPr>
            <a:xfrm>
              <a:off x="7026088" y="3619276"/>
              <a:ext cx="0" cy="127746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6" name="object 76"/>
            <p:cNvSpPr/>
            <p:nvPr/>
          </p:nvSpPr>
          <p:spPr>
            <a:xfrm>
              <a:off x="6453244" y="296978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7" name="object 77"/>
            <p:cNvSpPr/>
            <p:nvPr/>
          </p:nvSpPr>
          <p:spPr>
            <a:xfrm>
              <a:off x="6961543" y="2589904"/>
              <a:ext cx="126401" cy="126401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8" name="object 78"/>
            <p:cNvSpPr/>
            <p:nvPr/>
          </p:nvSpPr>
          <p:spPr>
            <a:xfrm>
              <a:off x="6466018" y="2259107"/>
              <a:ext cx="125730" cy="126401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79" name="object 79"/>
            <p:cNvSpPr/>
            <p:nvPr/>
          </p:nvSpPr>
          <p:spPr>
            <a:xfrm>
              <a:off x="6453244" y="2971128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80" name="object 80"/>
            <p:cNvSpPr/>
            <p:nvPr/>
          </p:nvSpPr>
          <p:spPr>
            <a:xfrm>
              <a:off x="4406602" y="2971128"/>
              <a:ext cx="126401" cy="125730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35"/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3804386" y="1263562"/>
              <a:ext cx="175444" cy="18532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 marR="26929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9</a:t>
              </a:r>
              <a:endParaRPr sz="1412">
                <a:latin typeface="Century Gothic"/>
                <a:cs typeface="Century Gothic"/>
              </a:endParaRPr>
            </a:p>
            <a:p>
              <a:pPr marL="22642" marR="14129">
                <a:lnSpc>
                  <a:spcPct val="102172"/>
                </a:lnSpc>
                <a:spcBef>
                  <a:spcPts val="694"/>
                </a:spcBef>
              </a:pPr>
              <a:r>
                <a:rPr sz="1412" dirty="0">
                  <a:latin typeface="Century Gothic"/>
                  <a:cs typeface="Century Gothic"/>
                </a:rPr>
                <a:t>8</a:t>
              </a:r>
              <a:endParaRPr sz="1412">
                <a:latin typeface="Century Gothic"/>
                <a:cs typeface="Century Gothic"/>
              </a:endParaRPr>
            </a:p>
            <a:p>
              <a:pPr marL="36771">
                <a:lnSpc>
                  <a:spcPct val="102172"/>
                </a:lnSpc>
                <a:spcBef>
                  <a:spcPts val="773"/>
                </a:spcBef>
              </a:pPr>
              <a:r>
                <a:rPr sz="1412" dirty="0">
                  <a:latin typeface="Century Gothic"/>
                  <a:cs typeface="Century Gothic"/>
                </a:rPr>
                <a:t>7</a:t>
              </a:r>
              <a:endParaRPr sz="1412">
                <a:latin typeface="Century Gothic"/>
                <a:cs typeface="Century Gothic"/>
              </a:endParaRPr>
            </a:p>
            <a:p>
              <a:pPr marL="34761" marR="2010">
                <a:lnSpc>
                  <a:spcPct val="102172"/>
                </a:lnSpc>
                <a:spcBef>
                  <a:spcPts val="773"/>
                </a:spcBef>
              </a:pPr>
              <a:r>
                <a:rPr sz="1412" dirty="0">
                  <a:latin typeface="Century Gothic"/>
                  <a:cs typeface="Century Gothic"/>
                </a:rPr>
                <a:t>6</a:t>
              </a:r>
              <a:endParaRPr sz="1412">
                <a:latin typeface="Century Gothic"/>
                <a:cs typeface="Century Gothic"/>
              </a:endParaRPr>
            </a:p>
            <a:p>
              <a:pPr marL="34761" marR="2010">
                <a:lnSpc>
                  <a:spcPct val="102172"/>
                </a:lnSpc>
                <a:spcBef>
                  <a:spcPts val="958"/>
                </a:spcBef>
              </a:pPr>
              <a:r>
                <a:rPr sz="1412" dirty="0">
                  <a:latin typeface="Century Gothic"/>
                  <a:cs typeface="Century Gothic"/>
                </a:rPr>
                <a:t>5</a:t>
              </a:r>
              <a:endParaRPr sz="1412">
                <a:latin typeface="Century Gothic"/>
                <a:cs typeface="Century Gothic"/>
              </a:endParaRPr>
            </a:p>
            <a:p>
              <a:pPr marL="36771">
                <a:lnSpc>
                  <a:spcPct val="102172"/>
                </a:lnSpc>
                <a:spcBef>
                  <a:spcPts val="1069"/>
                </a:spcBef>
              </a:pPr>
              <a:r>
                <a:rPr sz="1412" dirty="0">
                  <a:latin typeface="Century Gothic"/>
                  <a:cs typeface="Century Gothic"/>
                </a:rPr>
                <a:t>4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4493559" y="1736200"/>
              <a:ext cx="94023" cy="1232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913"/>
                </a:lnSpc>
                <a:spcBef>
                  <a:spcPts val="45"/>
                </a:spcBef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3</a:t>
              </a:r>
              <a:endParaRPr sz="794">
                <a:latin typeface="Century Gothic"/>
                <a:cs typeface="Century Gothic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5036823" y="2079100"/>
              <a:ext cx="94023" cy="1232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913"/>
                </a:lnSpc>
                <a:spcBef>
                  <a:spcPts val="45"/>
                </a:spcBef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4</a:t>
              </a:r>
              <a:endParaRPr sz="794">
                <a:latin typeface="Century Gothic"/>
                <a:cs typeface="Century Gothic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6628280" y="2332577"/>
              <a:ext cx="150486" cy="1232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913"/>
                </a:lnSpc>
                <a:spcBef>
                  <a:spcPts val="45"/>
                </a:spcBef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10</a:t>
              </a:r>
              <a:endParaRPr sz="794">
                <a:latin typeface="Century Gothic"/>
                <a:cs typeface="Century Gothic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4090147" y="2413931"/>
              <a:ext cx="94023" cy="1232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913"/>
                </a:lnSpc>
                <a:spcBef>
                  <a:spcPts val="45"/>
                </a:spcBef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1</a:t>
              </a:r>
              <a:endParaRPr sz="794">
                <a:latin typeface="Century Gothic"/>
                <a:cs typeface="Century Gothic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7124476" y="2663374"/>
              <a:ext cx="94023" cy="1232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913"/>
                </a:lnSpc>
                <a:spcBef>
                  <a:spcPts val="45"/>
                </a:spcBef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9</a:t>
              </a:r>
              <a:endParaRPr sz="794">
                <a:latin typeface="Century Gothic"/>
                <a:cs typeface="Century Gothic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6090404" y="3043930"/>
              <a:ext cx="94023" cy="1232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913"/>
                </a:lnSpc>
                <a:spcBef>
                  <a:spcPts val="45"/>
                </a:spcBef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6</a:t>
              </a:r>
              <a:endParaRPr sz="794">
                <a:latin typeface="Century Gothic"/>
                <a:cs typeface="Century Gothic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6615505" y="3042581"/>
              <a:ext cx="94023" cy="1232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913"/>
                </a:lnSpc>
                <a:spcBef>
                  <a:spcPts val="45"/>
                </a:spcBef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8</a:t>
              </a:r>
              <a:endParaRPr sz="794">
                <a:latin typeface="Century Gothic"/>
                <a:cs typeface="Century Gothic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4539951" y="3056697"/>
              <a:ext cx="94023" cy="1232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913"/>
                </a:lnSpc>
                <a:spcBef>
                  <a:spcPts val="45"/>
                </a:spcBef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2</a:t>
              </a:r>
              <a:endParaRPr sz="794">
                <a:latin typeface="Century Gothic"/>
                <a:cs typeface="Century Gothic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3840704" y="3297413"/>
              <a:ext cx="149880" cy="2019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3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885752" y="3638968"/>
              <a:ext cx="149880" cy="2019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2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7008168" y="3774795"/>
              <a:ext cx="149880" cy="2019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8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7475453" y="3780844"/>
              <a:ext cx="149880" cy="2019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9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458391" y="3792930"/>
              <a:ext cx="149880" cy="2019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5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5967356" y="3787558"/>
              <a:ext cx="149880" cy="2019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6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6475661" y="3792943"/>
              <a:ext cx="149880" cy="2019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7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441788" y="3805712"/>
              <a:ext cx="149880" cy="2019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3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4950086" y="3805712"/>
              <a:ext cx="149880" cy="2019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557"/>
                </a:lnSpc>
                <a:spcBef>
                  <a:spcPts val="78"/>
                </a:spcBef>
              </a:pPr>
              <a:r>
                <a:rPr sz="1412" dirty="0">
                  <a:latin typeface="Century Gothic"/>
                  <a:cs typeface="Century Gothic"/>
                </a:rPr>
                <a:t>4</a:t>
              </a:r>
              <a:endParaRPr sz="1412">
                <a:latin typeface="Century Gothic"/>
                <a:cs typeface="Century Gothic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000500" y="1395133"/>
              <a:ext cx="3558092" cy="2803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882"/>
                </a:lnSpc>
              </a:pPr>
              <a:endParaRPr sz="882"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000500" y="1675503"/>
              <a:ext cx="0" cy="3429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882"/>
                </a:lnSpc>
              </a:pPr>
              <a:endParaRPr sz="882"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000500" y="2018404"/>
              <a:ext cx="0" cy="33079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882"/>
                </a:lnSpc>
              </a:pPr>
              <a:endParaRPr sz="882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000500" y="2349201"/>
              <a:ext cx="0" cy="3415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882"/>
                </a:lnSpc>
              </a:pPr>
              <a:endParaRPr sz="882"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000500" y="2690756"/>
              <a:ext cx="0" cy="3429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882"/>
                </a:lnSpc>
              </a:pPr>
              <a:endParaRPr sz="882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000500" y="3033657"/>
              <a:ext cx="0" cy="34357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882"/>
                </a:lnSpc>
              </a:pPr>
              <a:endParaRPr sz="882"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000500" y="3377229"/>
              <a:ext cx="3558092" cy="30524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862665" algn="r">
                <a:lnSpc>
                  <a:spcPts val="896"/>
                </a:lnSpc>
                <a:spcBef>
                  <a:spcPts val="44"/>
                </a:spcBef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7</a:t>
              </a:r>
              <a:endParaRPr sz="794">
                <a:latin typeface="Century Gothic"/>
                <a:cs typeface="Century Gothic"/>
              </a:endParaRPr>
            </a:p>
            <a:p>
              <a:pPr marL="1917043" marR="1547210" algn="ctr">
                <a:lnSpc>
                  <a:spcPct val="102172"/>
                </a:lnSpc>
              </a:pPr>
              <a:r>
                <a:rPr sz="794" dirty="0">
                  <a:solidFill>
                    <a:srgbClr val="640064"/>
                  </a:solidFill>
                  <a:latin typeface="Century Gothic"/>
                  <a:cs typeface="Century Gothic"/>
                </a:rPr>
                <a:t>5</a:t>
              </a:r>
              <a:endParaRPr sz="794">
                <a:latin typeface="Century Gothic"/>
                <a:cs typeface="Century Gothic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000500" y="3682478"/>
              <a:ext cx="498885" cy="645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485"/>
                </a:lnSpc>
                <a:spcBef>
                  <a:spcPts val="22"/>
                </a:spcBef>
              </a:pPr>
              <a:endParaRPr sz="485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499386" y="3682478"/>
              <a:ext cx="516367" cy="645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485"/>
                </a:lnSpc>
                <a:spcBef>
                  <a:spcPts val="22"/>
                </a:spcBef>
              </a:pPr>
              <a:endParaRPr sz="485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015753" y="3682478"/>
              <a:ext cx="500230" cy="645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485"/>
                </a:lnSpc>
                <a:spcBef>
                  <a:spcPts val="22"/>
                </a:spcBef>
              </a:pPr>
              <a:endParaRPr sz="485"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515984" y="3682478"/>
              <a:ext cx="517039" cy="645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485"/>
                </a:lnSpc>
                <a:spcBef>
                  <a:spcPts val="22"/>
                </a:spcBef>
              </a:pPr>
              <a:endParaRPr sz="485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033023" y="3682478"/>
              <a:ext cx="495524" cy="645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485"/>
                </a:lnSpc>
                <a:spcBef>
                  <a:spcPts val="22"/>
                </a:spcBef>
              </a:pPr>
              <a:endParaRPr sz="485"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528548" y="3682478"/>
              <a:ext cx="497540" cy="645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485"/>
                </a:lnSpc>
                <a:spcBef>
                  <a:spcPts val="22"/>
                </a:spcBef>
              </a:pPr>
              <a:endParaRPr sz="485"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7026089" y="3682478"/>
              <a:ext cx="532503" cy="645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413">
                <a:lnSpc>
                  <a:spcPts val="485"/>
                </a:lnSpc>
                <a:spcBef>
                  <a:spcPts val="22"/>
                </a:spcBef>
              </a:pPr>
              <a:endParaRPr sz="485"/>
            </a:p>
          </p:txBody>
        </p:sp>
      </p:grpSp>
      <p:sp>
        <p:nvSpPr>
          <p:cNvPr id="85" name="Title 84"/>
          <p:cNvSpPr>
            <a:spLocks noGrp="1"/>
          </p:cNvSpPr>
          <p:nvPr>
            <p:ph type="title"/>
          </p:nvPr>
        </p:nvSpPr>
        <p:spPr>
          <a:xfrm>
            <a:off x="1866355" y="250375"/>
            <a:ext cx="8280400" cy="533400"/>
          </a:xfrm>
        </p:spPr>
        <p:txBody>
          <a:bodyPr/>
          <a:lstStyle/>
          <a:p>
            <a:r>
              <a:rPr lang="en-US" altLang="ko-KR" sz="2800" dirty="0">
                <a:solidFill>
                  <a:srgbClr val="002060"/>
                </a:solidFill>
                <a:ea typeface="Gulim" pitchFamily="34" charset="-127"/>
              </a:rPr>
              <a:t>PAM </a:t>
            </a:r>
            <a:r>
              <a:rPr lang="en-US" altLang="ko-KR" sz="2800" dirty="0">
                <a:solidFill>
                  <a:srgbClr val="002060"/>
                </a:solidFill>
                <a:ea typeface="Gulim" pitchFamily="34" charset="-127"/>
              </a:rPr>
              <a:t>or </a:t>
            </a:r>
            <a:r>
              <a:rPr lang="en-IN" sz="2800" spc="4" dirty="0">
                <a:solidFill>
                  <a:srgbClr val="002060"/>
                </a:solidFill>
                <a:cs typeface="Century Gothic"/>
              </a:rPr>
              <a:t>K-</a:t>
            </a:r>
            <a:r>
              <a:rPr lang="en-IN" sz="2800" spc="4" dirty="0" err="1">
                <a:solidFill>
                  <a:srgbClr val="002060"/>
                </a:solidFill>
                <a:cs typeface="Century Gothic"/>
              </a:rPr>
              <a:t>Medoid</a:t>
            </a:r>
            <a:r>
              <a:rPr lang="en-IN" sz="2800" dirty="0" err="1">
                <a:solidFill>
                  <a:srgbClr val="002060"/>
                </a:solidFill>
                <a:cs typeface="Century Gothic"/>
              </a:rPr>
              <a:t>s</a:t>
            </a:r>
            <a:r>
              <a:rPr lang="en-IN" sz="2800" dirty="0">
                <a:solidFill>
                  <a:srgbClr val="002060"/>
                </a:solidFill>
                <a:cs typeface="Century Gothic"/>
              </a:rPr>
              <a:t>:</a:t>
            </a:r>
            <a:r>
              <a:rPr lang="en-IN" sz="2800" spc="8" dirty="0">
                <a:solidFill>
                  <a:srgbClr val="002060"/>
                </a:solidFill>
                <a:cs typeface="Century Gothic"/>
              </a:rPr>
              <a:t>  </a:t>
            </a:r>
            <a:r>
              <a:rPr lang="en-IN" sz="2800" spc="4" dirty="0">
                <a:solidFill>
                  <a:srgbClr val="002060"/>
                </a:solidFill>
                <a:cs typeface="Century Gothic"/>
              </a:rPr>
              <a:t>Example</a:t>
            </a:r>
            <a:endParaRPr lang="en-IN" sz="2800" dirty="0">
              <a:solidFill>
                <a:srgbClr val="00206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456778" y="1328714"/>
            <a:ext cx="1434195" cy="4341072"/>
            <a:chOff x="932777" y="1328714"/>
            <a:chExt cx="1434195" cy="4341072"/>
          </a:xfrm>
        </p:grpSpPr>
        <p:sp>
          <p:nvSpPr>
            <p:cNvPr id="94" name="object 44"/>
            <p:cNvSpPr txBox="1"/>
            <p:nvPr/>
          </p:nvSpPr>
          <p:spPr>
            <a:xfrm>
              <a:off x="1007410" y="1328714"/>
              <a:ext cx="1337651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640064"/>
                  </a:solidFill>
                  <a:latin typeface="Century Gothic"/>
                  <a:cs typeface="Century Gothic"/>
                </a:rPr>
                <a:t>Data Objects</a:t>
              </a:r>
              <a:endParaRPr sz="1588">
                <a:latin typeface="Century Gothic"/>
                <a:cs typeface="Century Gothic"/>
              </a:endParaRPr>
            </a:p>
          </p:txBody>
        </p:sp>
        <p:sp>
          <p:nvSpPr>
            <p:cNvPr id="95" name="object 41"/>
            <p:cNvSpPr txBox="1"/>
            <p:nvPr/>
          </p:nvSpPr>
          <p:spPr>
            <a:xfrm>
              <a:off x="1642783" y="1906266"/>
              <a:ext cx="283478" cy="36201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056"/>
                </a:lnSpc>
                <a:spcBef>
                  <a:spcPts val="102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1542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6" name="object 40"/>
            <p:cNvSpPr txBox="1"/>
            <p:nvPr/>
          </p:nvSpPr>
          <p:spPr>
            <a:xfrm>
              <a:off x="2083146" y="1906273"/>
              <a:ext cx="283826" cy="36201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26">
                <a:lnSpc>
                  <a:spcPts val="2065"/>
                </a:lnSpc>
                <a:spcBef>
                  <a:spcPts val="103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2</a:t>
              </a:r>
              <a:endParaRPr sz="1059">
                <a:latin typeface="Century Gothic"/>
                <a:cs typeface="Century Gothic"/>
              </a:endParaRPr>
            </a:p>
            <a:p>
              <a:pPr marL="11233" marR="36815">
                <a:lnSpc>
                  <a:spcPct val="95825"/>
                </a:lnSpc>
                <a:spcBef>
                  <a:spcPts val="1534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5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7" name="object 38"/>
            <p:cNvSpPr txBox="1"/>
            <p:nvPr/>
          </p:nvSpPr>
          <p:spPr>
            <a:xfrm>
              <a:off x="932777" y="2369634"/>
              <a:ext cx="365031" cy="330015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 marR="36714">
                <a:lnSpc>
                  <a:spcPts val="2043"/>
                </a:lnSpc>
                <a:spcBef>
                  <a:spcPts val="101"/>
                </a:spcBef>
                <a:spcAft>
                  <a:spcPts val="300"/>
                </a:spcAft>
              </a:pPr>
              <a:r>
                <a:rPr sz="2382" baseline="9662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 dirty="0">
                <a:latin typeface="Arial"/>
                <a:cs typeface="Arial"/>
              </a:endParaRPr>
            </a:p>
            <a:p>
              <a:pPr marL="11213" marR="36714">
                <a:lnSpc>
                  <a:spcPts val="1826"/>
                </a:lnSpc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2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3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4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5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97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6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7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8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9</a:t>
              </a:r>
              <a:endParaRPr sz="1059" dirty="0">
                <a:latin typeface="Arial"/>
                <a:cs typeface="Arial"/>
              </a:endParaRPr>
            </a:p>
            <a:p>
              <a:pPr marL="11206">
                <a:lnSpc>
                  <a:spcPts val="1826"/>
                </a:lnSpc>
                <a:spcBef>
                  <a:spcPts val="800"/>
                </a:spcBef>
                <a:spcAft>
                  <a:spcPts val="300"/>
                </a:spcAft>
              </a:pPr>
              <a:r>
                <a:rPr sz="2382" baseline="16104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059" dirty="0">
                  <a:solidFill>
                    <a:srgbClr val="006FBF"/>
                  </a:solidFill>
                  <a:latin typeface="Arial"/>
                  <a:cs typeface="Arial"/>
                </a:rPr>
                <a:t>10</a:t>
              </a:r>
              <a:endParaRPr sz="1059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6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5"/>
          <p:cNvSpPr/>
          <p:nvPr/>
        </p:nvSpPr>
        <p:spPr>
          <a:xfrm>
            <a:off x="2462606" y="6079415"/>
            <a:ext cx="106231" cy="168088"/>
          </a:xfrm>
          <a:custGeom>
            <a:avLst/>
            <a:gdLst/>
            <a:ahLst/>
            <a:cxnLst/>
            <a:rect l="l" t="t" r="r" b="b"/>
            <a:pathLst>
              <a:path w="120395" h="190500">
                <a:moveTo>
                  <a:pt x="120395" y="95250"/>
                </a:moveTo>
                <a:lnTo>
                  <a:pt x="0" y="0"/>
                </a:lnTo>
                <a:lnTo>
                  <a:pt x="0" y="190500"/>
                </a:lnTo>
                <a:lnTo>
                  <a:pt x="120395" y="95250"/>
                </a:lnTo>
                <a:close/>
              </a:path>
            </a:pathLst>
          </a:custGeom>
          <a:solidFill>
            <a:srgbClr val="9FB7CC"/>
          </a:solidFill>
        </p:spPr>
        <p:txBody>
          <a:bodyPr wrap="square" lIns="0" tIns="0" rIns="0" bIns="0" rtlCol="0">
            <a:noAutofit/>
          </a:bodyPr>
          <a:lstStyle/>
          <a:p>
            <a:endParaRPr sz="1235"/>
          </a:p>
        </p:txBody>
      </p:sp>
      <p:grpSp>
        <p:nvGrpSpPr>
          <p:cNvPr id="88" name="Group 87"/>
          <p:cNvGrpSpPr/>
          <p:nvPr/>
        </p:nvGrpSpPr>
        <p:grpSpPr>
          <a:xfrm>
            <a:off x="2456778" y="1328714"/>
            <a:ext cx="1434195" cy="4341072"/>
            <a:chOff x="932777" y="1328714"/>
            <a:chExt cx="1434195" cy="4341072"/>
          </a:xfrm>
        </p:grpSpPr>
        <p:sp>
          <p:nvSpPr>
            <p:cNvPr id="44" name="object 44"/>
            <p:cNvSpPr txBox="1"/>
            <p:nvPr/>
          </p:nvSpPr>
          <p:spPr>
            <a:xfrm>
              <a:off x="1007410" y="1328714"/>
              <a:ext cx="1337651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640064"/>
                  </a:solidFill>
                  <a:latin typeface="Century Gothic"/>
                  <a:cs typeface="Century Gothic"/>
                </a:rPr>
                <a:t>Data Objects</a:t>
              </a:r>
              <a:endParaRPr sz="1588">
                <a:latin typeface="Century Gothic"/>
                <a:cs typeface="Century Gothic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1642783" y="1906266"/>
              <a:ext cx="283478" cy="36201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056"/>
                </a:lnSpc>
                <a:spcBef>
                  <a:spcPts val="102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1542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2083146" y="1906273"/>
              <a:ext cx="283826" cy="36201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26">
                <a:lnSpc>
                  <a:spcPts val="2065"/>
                </a:lnSpc>
                <a:spcBef>
                  <a:spcPts val="103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2</a:t>
              </a:r>
              <a:endParaRPr sz="1059">
                <a:latin typeface="Century Gothic"/>
                <a:cs typeface="Century Gothic"/>
              </a:endParaRPr>
            </a:p>
            <a:p>
              <a:pPr marL="11233" marR="36815">
                <a:lnSpc>
                  <a:spcPct val="95825"/>
                </a:lnSpc>
                <a:spcBef>
                  <a:spcPts val="1534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5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932777" y="2369634"/>
              <a:ext cx="365031" cy="330015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 marR="36714">
                <a:lnSpc>
                  <a:spcPts val="2043"/>
                </a:lnSpc>
                <a:spcBef>
                  <a:spcPts val="101"/>
                </a:spcBef>
                <a:spcAft>
                  <a:spcPts val="300"/>
                </a:spcAft>
              </a:pPr>
              <a:r>
                <a:rPr sz="2382" baseline="9662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 dirty="0">
                <a:latin typeface="Arial"/>
                <a:cs typeface="Arial"/>
              </a:endParaRPr>
            </a:p>
            <a:p>
              <a:pPr marL="11213" marR="36714">
                <a:lnSpc>
                  <a:spcPts val="1826"/>
                </a:lnSpc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2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3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4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5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97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6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7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8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9</a:t>
              </a:r>
              <a:endParaRPr sz="1059" dirty="0">
                <a:latin typeface="Arial"/>
                <a:cs typeface="Arial"/>
              </a:endParaRPr>
            </a:p>
            <a:p>
              <a:pPr marL="11206">
                <a:lnSpc>
                  <a:spcPts val="1826"/>
                </a:lnSpc>
                <a:spcBef>
                  <a:spcPts val="800"/>
                </a:spcBef>
                <a:spcAft>
                  <a:spcPts val="300"/>
                </a:spcAft>
              </a:pPr>
              <a:r>
                <a:rPr sz="2382" baseline="16104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059" dirty="0">
                  <a:solidFill>
                    <a:srgbClr val="006FBF"/>
                  </a:solidFill>
                  <a:latin typeface="Arial"/>
                  <a:cs typeface="Arial"/>
                </a:rPr>
                <a:t>10</a:t>
              </a:r>
              <a:endParaRPr sz="1059" dirty="0">
                <a:latin typeface="Arial"/>
                <a:cs typeface="Arial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56572" y="4358500"/>
            <a:ext cx="6159028" cy="1523768"/>
            <a:chOff x="2672827" y="4473309"/>
            <a:chExt cx="5630699" cy="1523768"/>
          </a:xfrm>
        </p:grpSpPr>
        <p:sp>
          <p:nvSpPr>
            <p:cNvPr id="22" name="object 22"/>
            <p:cNvSpPr txBox="1"/>
            <p:nvPr/>
          </p:nvSpPr>
          <p:spPr>
            <a:xfrm>
              <a:off x="2672827" y="4473309"/>
              <a:ext cx="1416641" cy="2252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006FBF"/>
                  </a:solidFill>
                  <a:latin typeface="Times New Roman"/>
                  <a:cs typeface="Times New Roman"/>
                </a:rPr>
                <a:t> </a:t>
              </a:r>
              <a:r>
                <a:rPr sz="1588" dirty="0">
                  <a:latin typeface="Century Gothic"/>
                  <a:cs typeface="Century Gothic"/>
                </a:rPr>
                <a:t>Assign each</a:t>
              </a: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3909044" y="4473309"/>
              <a:ext cx="1329290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latin typeface="Century Gothic"/>
                  <a:cs typeface="Century Gothic"/>
                </a:rPr>
                <a:t>object to the</a:t>
              </a: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099006" y="4473309"/>
              <a:ext cx="2878220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latin typeface="Century Gothic"/>
                  <a:cs typeface="Century Gothic"/>
                </a:rPr>
                <a:t>closest representative object</a:t>
              </a: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672827" y="4958070"/>
              <a:ext cx="5630699" cy="91532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006FBF"/>
                  </a:solidFill>
                  <a:latin typeface="Times New Roman"/>
                  <a:cs typeface="Times New Roman"/>
                </a:rPr>
                <a:t> </a:t>
              </a:r>
              <a:r>
                <a:rPr sz="1588" dirty="0">
                  <a:latin typeface="Century Gothic"/>
                  <a:cs typeface="Century Gothic"/>
                </a:rPr>
                <a:t>Using L1 Metric (Manhattan), we form the </a:t>
              </a:r>
              <a:r>
                <a:rPr sz="1588" dirty="0">
                  <a:latin typeface="Century Gothic"/>
                  <a:cs typeface="Century Gothic"/>
                </a:rPr>
                <a:t>following</a:t>
              </a:r>
              <a:r>
                <a:rPr lang="en-IN" sz="1588" dirty="0">
                  <a:latin typeface="Century Gothic"/>
                  <a:cs typeface="Century Gothic"/>
                </a:rPr>
                <a:t> </a:t>
              </a:r>
              <a:r>
                <a:rPr sz="2382" baseline="-1510" dirty="0">
                  <a:latin typeface="Century Gothic"/>
                  <a:cs typeface="Century Gothic"/>
                </a:rPr>
                <a:t>clusters</a:t>
              </a:r>
              <a:endParaRPr sz="1588" dirty="0">
                <a:latin typeface="Century Gothic"/>
                <a:cs typeface="Century Gothic"/>
              </a:endParaRPr>
            </a:p>
            <a:p>
              <a:pPr marL="645269" marR="30428">
                <a:lnSpc>
                  <a:spcPts val="1820"/>
                </a:lnSpc>
                <a:spcBef>
                  <a:spcPts val="1144"/>
                </a:spcBef>
              </a:pPr>
              <a:r>
                <a:rPr sz="1588" dirty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rPr>
                <a:t>Cluster1</a:t>
              </a:r>
              <a:r>
                <a:rPr sz="1588" dirty="0">
                  <a:solidFill>
                    <a:srgbClr val="CC3300"/>
                  </a:solidFill>
                  <a:latin typeface="Century Gothic"/>
                  <a:cs typeface="Century Gothic"/>
                </a:rPr>
                <a:t> </a:t>
              </a:r>
              <a:r>
                <a:rPr sz="1588" dirty="0">
                  <a:latin typeface="Century Gothic"/>
                  <a:cs typeface="Century Gothic"/>
                </a:rPr>
                <a:t>=</a:t>
              </a:r>
              <a:r>
                <a:rPr sz="1588" spc="4" dirty="0">
                  <a:latin typeface="Century Gothic"/>
                  <a:cs typeface="Century Gothic"/>
                </a:rPr>
                <a:t> </a:t>
              </a:r>
              <a:r>
                <a:rPr sz="1588" dirty="0">
                  <a:latin typeface="Century Gothic"/>
                  <a:cs typeface="Century Gothic"/>
                </a:rPr>
                <a:t>{0</a:t>
              </a:r>
              <a:r>
                <a:rPr sz="1588" baseline="-22655" dirty="0">
                  <a:latin typeface="Century Gothic"/>
                  <a:cs typeface="Century Gothic"/>
                </a:rPr>
                <a:t>1</a:t>
              </a:r>
              <a:r>
                <a:rPr sz="1588" dirty="0">
                  <a:latin typeface="Century Gothic"/>
                  <a:cs typeface="Century Gothic"/>
                </a:rPr>
                <a:t>,</a:t>
              </a:r>
              <a:r>
                <a:rPr sz="1588" spc="-62" dirty="0">
                  <a:latin typeface="Century Gothic"/>
                  <a:cs typeface="Century Gothic"/>
                </a:rPr>
                <a:t> </a:t>
              </a:r>
              <a:r>
                <a:rPr sz="1588" dirty="0">
                  <a:latin typeface="Century Gothic"/>
                  <a:cs typeface="Century Gothic"/>
                </a:rPr>
                <a:t>0</a:t>
              </a:r>
              <a:r>
                <a:rPr sz="1588" baseline="-22655" dirty="0">
                  <a:latin typeface="Century Gothic"/>
                  <a:cs typeface="Century Gothic"/>
                </a:rPr>
                <a:t>2</a:t>
              </a:r>
              <a:r>
                <a:rPr sz="1588" dirty="0">
                  <a:latin typeface="Century Gothic"/>
                  <a:cs typeface="Century Gothic"/>
                </a:rPr>
                <a:t>, 0</a:t>
              </a:r>
              <a:r>
                <a:rPr sz="1588" baseline="-22655" dirty="0">
                  <a:latin typeface="Century Gothic"/>
                  <a:cs typeface="Century Gothic"/>
                </a:rPr>
                <a:t>3</a:t>
              </a:r>
              <a:r>
                <a:rPr sz="1588" dirty="0">
                  <a:latin typeface="Century Gothic"/>
                  <a:cs typeface="Century Gothic"/>
                </a:rPr>
                <a:t>, 0</a:t>
              </a:r>
              <a:r>
                <a:rPr sz="1588" baseline="-22655" dirty="0">
                  <a:latin typeface="Century Gothic"/>
                  <a:cs typeface="Century Gothic"/>
                </a:rPr>
                <a:t>4</a:t>
              </a:r>
              <a:r>
                <a:rPr sz="1588" dirty="0">
                  <a:latin typeface="Century Gothic"/>
                  <a:cs typeface="Century Gothic"/>
                </a:rPr>
                <a:t>}</a:t>
              </a: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262612" y="5729223"/>
              <a:ext cx="3348601" cy="26785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065"/>
                </a:lnSpc>
                <a:spcBef>
                  <a:spcPts val="103"/>
                </a:spcBef>
              </a:pPr>
              <a:r>
                <a:rPr sz="2382" baseline="9062" dirty="0">
                  <a:solidFill>
                    <a:schemeClr val="accent2">
                      <a:lumMod val="75000"/>
                    </a:schemeClr>
                  </a:solidFill>
                  <a:latin typeface="Century Gothic"/>
                  <a:cs typeface="Century Gothic"/>
                </a:rPr>
                <a:t>Cluster2</a:t>
              </a: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 </a:t>
              </a:r>
              <a:r>
                <a:rPr sz="2382" baseline="9062" dirty="0">
                  <a:latin typeface="Century Gothic"/>
                  <a:cs typeface="Century Gothic"/>
                </a:rPr>
                <a:t>=</a:t>
              </a:r>
              <a:r>
                <a:rPr sz="2382" spc="4" baseline="9062" dirty="0">
                  <a:latin typeface="Century Gothic"/>
                  <a:cs typeface="Century Gothic"/>
                </a:rPr>
                <a:t> </a:t>
              </a:r>
              <a:r>
                <a:rPr sz="2382" baseline="9062" dirty="0">
                  <a:latin typeface="Century Gothic"/>
                  <a:cs typeface="Century Gothic"/>
                </a:rPr>
                <a:t>{0</a:t>
              </a:r>
              <a:r>
                <a:rPr sz="1588" baseline="-9062" dirty="0">
                  <a:latin typeface="Century Gothic"/>
                  <a:cs typeface="Century Gothic"/>
                </a:rPr>
                <a:t>5</a:t>
              </a:r>
              <a:r>
                <a:rPr sz="2382" baseline="9062" dirty="0">
                  <a:latin typeface="Century Gothic"/>
                  <a:cs typeface="Century Gothic"/>
                </a:rPr>
                <a:t>,</a:t>
              </a:r>
              <a:r>
                <a:rPr sz="2382" spc="-62" baseline="9062" dirty="0">
                  <a:latin typeface="Century Gothic"/>
                  <a:cs typeface="Century Gothic"/>
                </a:rPr>
                <a:t> </a:t>
              </a:r>
              <a:r>
                <a:rPr sz="2382" baseline="9062" dirty="0">
                  <a:latin typeface="Century Gothic"/>
                  <a:cs typeface="Century Gothic"/>
                </a:rPr>
                <a:t>0</a:t>
              </a:r>
              <a:r>
                <a:rPr sz="1588" baseline="-9062" dirty="0">
                  <a:latin typeface="Century Gothic"/>
                  <a:cs typeface="Century Gothic"/>
                </a:rPr>
                <a:t>6</a:t>
              </a:r>
              <a:r>
                <a:rPr sz="2382" baseline="9062" dirty="0">
                  <a:latin typeface="Century Gothic"/>
                  <a:cs typeface="Century Gothic"/>
                </a:rPr>
                <a:t>, 0</a:t>
              </a:r>
              <a:r>
                <a:rPr sz="1588" baseline="-9062" dirty="0">
                  <a:latin typeface="Century Gothic"/>
                  <a:cs typeface="Century Gothic"/>
                </a:rPr>
                <a:t>7</a:t>
              </a:r>
              <a:r>
                <a:rPr sz="2382" baseline="9062" dirty="0">
                  <a:latin typeface="Century Gothic"/>
                  <a:cs typeface="Century Gothic"/>
                </a:rPr>
                <a:t>, 0</a:t>
              </a:r>
              <a:r>
                <a:rPr sz="1588" baseline="-9062" dirty="0">
                  <a:latin typeface="Century Gothic"/>
                  <a:cs typeface="Century Gothic"/>
                </a:rPr>
                <a:t>8</a:t>
              </a:r>
              <a:r>
                <a:rPr sz="2382" baseline="9062" dirty="0">
                  <a:latin typeface="Century Gothic"/>
                  <a:cs typeface="Century Gothic"/>
                </a:rPr>
                <a:t>, 0</a:t>
              </a:r>
              <a:r>
                <a:rPr sz="1588" baseline="-9062" dirty="0">
                  <a:latin typeface="Century Gothic"/>
                  <a:cs typeface="Century Gothic"/>
                </a:rPr>
                <a:t>9</a:t>
              </a:r>
              <a:r>
                <a:rPr sz="2382" baseline="9062" dirty="0">
                  <a:latin typeface="Century Gothic"/>
                  <a:cs typeface="Century Gothic"/>
                </a:rPr>
                <a:t>, </a:t>
              </a:r>
              <a:r>
                <a:rPr sz="2382" spc="-4" baseline="9062" dirty="0">
                  <a:latin typeface="Century Gothic"/>
                  <a:cs typeface="Century Gothic"/>
                </a:rPr>
                <a:t>0</a:t>
              </a:r>
              <a:r>
                <a:rPr sz="1588" baseline="-9062" dirty="0">
                  <a:latin typeface="Century Gothic"/>
                  <a:cs typeface="Century Gothic"/>
                </a:rPr>
                <a:t>1</a:t>
              </a:r>
              <a:r>
                <a:rPr sz="1588" spc="-4" baseline="-9062" dirty="0">
                  <a:latin typeface="Century Gothic"/>
                  <a:cs typeface="Century Gothic"/>
                </a:rPr>
                <a:t>0</a:t>
              </a:r>
              <a:r>
                <a:rPr sz="2382" baseline="9062" dirty="0">
                  <a:latin typeface="Century Gothic"/>
                  <a:cs typeface="Century Gothic"/>
                </a:rPr>
                <a:t>}</a:t>
              </a:r>
              <a:endParaRPr sz="1588" dirty="0">
                <a:latin typeface="Century Gothic"/>
                <a:cs typeface="Century Gothic"/>
              </a:endParaRPr>
            </a:p>
          </p:txBody>
        </p:sp>
      </p:grpSp>
      <p:sp>
        <p:nvSpPr>
          <p:cNvPr id="87" name="Title 84"/>
          <p:cNvSpPr txBox="1">
            <a:spLocks/>
          </p:cNvSpPr>
          <p:nvPr/>
        </p:nvSpPr>
        <p:spPr>
          <a:xfrm>
            <a:off x="1866355" y="250375"/>
            <a:ext cx="8280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ko-KR" sz="2800" kern="0" dirty="0">
                <a:solidFill>
                  <a:srgbClr val="002060"/>
                </a:solidFill>
                <a:ea typeface="Gulim" pitchFamily="34" charset="-127"/>
              </a:rPr>
              <a:t>PAM or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K-</a:t>
            </a:r>
            <a:r>
              <a:rPr lang="en-IN" sz="2800" kern="0" spc="4" dirty="0" err="1">
                <a:solidFill>
                  <a:srgbClr val="002060"/>
                </a:solidFill>
                <a:cs typeface="Century Gothic"/>
              </a:rPr>
              <a:t>Medoid</a:t>
            </a:r>
            <a:r>
              <a:rPr lang="en-IN" sz="2800" kern="0" dirty="0" err="1">
                <a:solidFill>
                  <a:srgbClr val="002060"/>
                </a:solidFill>
                <a:cs typeface="Century Gothic"/>
              </a:rPr>
              <a:t>s</a:t>
            </a:r>
            <a:r>
              <a:rPr lang="en-IN" sz="2800" kern="0" dirty="0">
                <a:solidFill>
                  <a:srgbClr val="002060"/>
                </a:solidFill>
                <a:cs typeface="Century Gothic"/>
              </a:rPr>
              <a:t>:</a:t>
            </a:r>
            <a:r>
              <a:rPr lang="en-IN" sz="2800" kern="0" spc="8" dirty="0">
                <a:solidFill>
                  <a:srgbClr val="002060"/>
                </a:solidFill>
                <a:cs typeface="Century Gothic"/>
              </a:rPr>
              <a:t> 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Example</a:t>
            </a:r>
            <a:endParaRPr lang="en-IN" sz="2800" kern="0" dirty="0">
              <a:solidFill>
                <a:srgbClr val="00206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328387" y="1263562"/>
            <a:ext cx="3820947" cy="2775038"/>
            <a:chOff x="3804386" y="1263562"/>
            <a:chExt cx="3820947" cy="2775038"/>
          </a:xfrm>
        </p:grpSpPr>
        <p:grpSp>
          <p:nvGrpSpPr>
            <p:cNvPr id="89" name="Group 88"/>
            <p:cNvGrpSpPr/>
            <p:nvPr/>
          </p:nvGrpSpPr>
          <p:grpSpPr>
            <a:xfrm>
              <a:off x="3804386" y="1263562"/>
              <a:ext cx="3820947" cy="2744080"/>
              <a:chOff x="3804386" y="1263562"/>
              <a:chExt cx="3820947" cy="2744080"/>
            </a:xfrm>
          </p:grpSpPr>
          <p:sp>
            <p:nvSpPr>
              <p:cNvPr id="46" name="object 46"/>
              <p:cNvSpPr/>
              <p:nvPr/>
            </p:nvSpPr>
            <p:spPr>
              <a:xfrm>
                <a:off x="5957048" y="297247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6466018" y="3301254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5982596" y="360717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3987726" y="2284655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4940449" y="1943099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4395172" y="161230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4000500" y="1395132"/>
                <a:ext cx="3558092" cy="2287345"/>
              </a:xfrm>
              <a:custGeom>
                <a:avLst/>
                <a:gdLst/>
                <a:ahLst/>
                <a:cxnLst/>
                <a:rect l="l" t="t" r="r" b="b"/>
                <a:pathLst>
                  <a:path w="4032504" h="2592324">
                    <a:moveTo>
                      <a:pt x="0" y="0"/>
                    </a:moveTo>
                    <a:lnTo>
                      <a:pt x="0" y="2592324"/>
                    </a:lnTo>
                    <a:lnTo>
                      <a:pt x="4032504" y="2592324"/>
                    </a:lnTo>
                    <a:lnTo>
                      <a:pt x="4032504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6453244" y="296978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6961543" y="2589904"/>
                <a:ext cx="126401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3255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61" y="86124"/>
                    </a:lnTo>
                    <a:lnTo>
                      <a:pt x="5652" y="99613"/>
                    </a:lnTo>
                    <a:lnTo>
                      <a:pt x="12285" y="111806"/>
                    </a:lnTo>
                    <a:lnTo>
                      <a:pt x="21071" y="122417"/>
                    </a:lnTo>
                    <a:lnTo>
                      <a:pt x="31722" y="131155"/>
                    </a:lnTo>
                    <a:lnTo>
                      <a:pt x="43950" y="137733"/>
                    </a:lnTo>
                    <a:lnTo>
                      <a:pt x="57466" y="141862"/>
                    </a:lnTo>
                    <a:lnTo>
                      <a:pt x="71627" y="143255"/>
                    </a:lnTo>
                    <a:lnTo>
                      <a:pt x="86124" y="141794"/>
                    </a:lnTo>
                    <a:lnTo>
                      <a:pt x="99613" y="137603"/>
                    </a:lnTo>
                    <a:lnTo>
                      <a:pt x="111806" y="130970"/>
                    </a:lnTo>
                    <a:lnTo>
                      <a:pt x="122417" y="122184"/>
                    </a:lnTo>
                    <a:lnTo>
                      <a:pt x="131155" y="111533"/>
                    </a:lnTo>
                    <a:lnTo>
                      <a:pt x="137733" y="99305"/>
                    </a:lnTo>
                    <a:lnTo>
                      <a:pt x="141862" y="85789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6466018" y="2259107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6453244" y="2971128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45" name="object 45"/>
              <p:cNvSpPr txBox="1"/>
              <p:nvPr/>
            </p:nvSpPr>
            <p:spPr>
              <a:xfrm>
                <a:off x="3804386" y="1263562"/>
                <a:ext cx="175444" cy="185321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 marR="26929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22642" marR="14129">
                  <a:lnSpc>
                    <a:spcPct val="102172"/>
                  </a:lnSpc>
                  <a:spcBef>
                    <a:spcPts val="694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6771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4761" marR="2010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4761" marR="2010">
                  <a:lnSpc>
                    <a:spcPct val="102172"/>
                  </a:lnSpc>
                  <a:spcBef>
                    <a:spcPts val="95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6771">
                  <a:lnSpc>
                    <a:spcPct val="102172"/>
                  </a:lnSpc>
                  <a:spcBef>
                    <a:spcPts val="1069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43" name="object 43"/>
              <p:cNvSpPr txBox="1"/>
              <p:nvPr/>
            </p:nvSpPr>
            <p:spPr>
              <a:xfrm>
                <a:off x="6667276" y="1708639"/>
                <a:ext cx="71983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solidFill>
                      <a:schemeClr val="accent2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cluster2</a:t>
                </a:r>
              </a:p>
            </p:txBody>
          </p:sp>
          <p:sp>
            <p:nvSpPr>
              <p:cNvPr id="42" name="object 42"/>
              <p:cNvSpPr txBox="1"/>
              <p:nvPr/>
            </p:nvSpPr>
            <p:spPr>
              <a:xfrm>
                <a:off x="4493559" y="17362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3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39" name="object 39"/>
              <p:cNvSpPr txBox="1"/>
              <p:nvPr/>
            </p:nvSpPr>
            <p:spPr>
              <a:xfrm>
                <a:off x="5036823" y="20791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4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37" name="object 37"/>
              <p:cNvSpPr txBox="1"/>
              <p:nvPr/>
            </p:nvSpPr>
            <p:spPr>
              <a:xfrm>
                <a:off x="6628280" y="2332577"/>
                <a:ext cx="150486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10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36" name="object 36"/>
              <p:cNvSpPr txBox="1"/>
              <p:nvPr/>
            </p:nvSpPr>
            <p:spPr>
              <a:xfrm>
                <a:off x="4090147" y="241393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35" name="object 35"/>
              <p:cNvSpPr txBox="1"/>
              <p:nvPr/>
            </p:nvSpPr>
            <p:spPr>
              <a:xfrm>
                <a:off x="7124476" y="2663374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9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34" name="object 34"/>
              <p:cNvSpPr txBox="1"/>
              <p:nvPr/>
            </p:nvSpPr>
            <p:spPr>
              <a:xfrm>
                <a:off x="6090404" y="304393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6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33" name="object 33"/>
              <p:cNvSpPr txBox="1"/>
              <p:nvPr/>
            </p:nvSpPr>
            <p:spPr>
              <a:xfrm>
                <a:off x="6615505" y="304258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8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32" name="object 32"/>
              <p:cNvSpPr txBox="1"/>
              <p:nvPr/>
            </p:nvSpPr>
            <p:spPr>
              <a:xfrm>
                <a:off x="4539951" y="3056697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2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31" name="object 31"/>
              <p:cNvSpPr txBox="1"/>
              <p:nvPr/>
            </p:nvSpPr>
            <p:spPr>
              <a:xfrm>
                <a:off x="3840704" y="329741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30" name="object 30"/>
              <p:cNvSpPr txBox="1"/>
              <p:nvPr/>
            </p:nvSpPr>
            <p:spPr>
              <a:xfrm>
                <a:off x="3885752" y="363896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2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29" name="object 29"/>
              <p:cNvSpPr txBox="1"/>
              <p:nvPr/>
            </p:nvSpPr>
            <p:spPr>
              <a:xfrm>
                <a:off x="7008168" y="3774795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28" name="object 28"/>
              <p:cNvSpPr txBox="1"/>
              <p:nvPr/>
            </p:nvSpPr>
            <p:spPr>
              <a:xfrm>
                <a:off x="7475453" y="3780844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27" name="object 27"/>
              <p:cNvSpPr txBox="1"/>
              <p:nvPr/>
            </p:nvSpPr>
            <p:spPr>
              <a:xfrm>
                <a:off x="5458391" y="3792930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26" name="object 26"/>
              <p:cNvSpPr txBox="1"/>
              <p:nvPr/>
            </p:nvSpPr>
            <p:spPr>
              <a:xfrm>
                <a:off x="5967356" y="378755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25" name="object 25"/>
              <p:cNvSpPr txBox="1"/>
              <p:nvPr/>
            </p:nvSpPr>
            <p:spPr>
              <a:xfrm>
                <a:off x="6475661" y="379294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24" name="object 24"/>
              <p:cNvSpPr txBox="1"/>
              <p:nvPr/>
            </p:nvSpPr>
            <p:spPr>
              <a:xfrm>
                <a:off x="4441788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23" name="object 23"/>
              <p:cNvSpPr txBox="1"/>
              <p:nvPr/>
            </p:nvSpPr>
            <p:spPr>
              <a:xfrm>
                <a:off x="4950086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4000500" y="1395133"/>
                <a:ext cx="3558092" cy="28037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794"/>
                  </a:lnSpc>
                  <a:spcBef>
                    <a:spcPts val="4"/>
                  </a:spcBef>
                </a:pPr>
                <a:endParaRPr sz="794" dirty="0"/>
              </a:p>
              <a:p>
                <a:pPr marL="1026738">
                  <a:lnSpc>
                    <a:spcPts val="1407"/>
                  </a:lnSpc>
                  <a:spcBef>
                    <a:spcPts val="70"/>
                  </a:spcBef>
                </a:pPr>
                <a:r>
                  <a:rPr sz="2118" baseline="-11894" dirty="0">
                    <a:solidFill>
                      <a:schemeClr val="accent5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cluster1</a:t>
                </a:r>
                <a:endParaRPr sz="1412" dirty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4000500" y="1675503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4000500" y="2018404"/>
                <a:ext cx="0" cy="33079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4000500" y="2349201"/>
                <a:ext cx="0" cy="34155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4000500" y="2690756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4000500" y="3033657"/>
                <a:ext cx="0" cy="34357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4000500" y="3377229"/>
                <a:ext cx="3558092" cy="305248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R="862665" algn="r">
                  <a:lnSpc>
                    <a:spcPts val="896"/>
                  </a:lnSpc>
                  <a:spcBef>
                    <a:spcPts val="44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7</a:t>
                </a:r>
                <a:endParaRPr sz="794">
                  <a:latin typeface="Century Gothic"/>
                  <a:cs typeface="Century Gothic"/>
                </a:endParaRPr>
              </a:p>
              <a:p>
                <a:pPr marL="1917043" marR="1547210" algn="ctr">
                  <a:lnSpc>
                    <a:spcPct val="102172"/>
                  </a:lnSpc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5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4000500" y="3682478"/>
                <a:ext cx="498885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4499386" y="3682478"/>
                <a:ext cx="516367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5015753" y="3682478"/>
                <a:ext cx="50023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5515984" y="3682478"/>
                <a:ext cx="517039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5" name="object 5"/>
              <p:cNvSpPr txBox="1"/>
              <p:nvPr/>
            </p:nvSpPr>
            <p:spPr>
              <a:xfrm>
                <a:off x="6033023" y="3682478"/>
                <a:ext cx="495524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4" name="object 4"/>
              <p:cNvSpPr txBox="1"/>
              <p:nvPr/>
            </p:nvSpPr>
            <p:spPr>
              <a:xfrm>
                <a:off x="6528548" y="3682478"/>
                <a:ext cx="49754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3" name="object 3"/>
              <p:cNvSpPr txBox="1"/>
              <p:nvPr/>
            </p:nvSpPr>
            <p:spPr>
              <a:xfrm>
                <a:off x="7026089" y="3682478"/>
                <a:ext cx="532503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</p:grpSp>
        <p:sp>
          <p:nvSpPr>
            <p:cNvPr id="91" name="Oval 90"/>
            <p:cNvSpPr/>
            <p:nvPr/>
          </p:nvSpPr>
          <p:spPr bwMode="auto">
            <a:xfrm>
              <a:off x="3937363" y="1447801"/>
              <a:ext cx="1320437" cy="1755738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noFill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5715000" y="2057167"/>
              <a:ext cx="1527717" cy="198143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1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90"/>
          <p:cNvSpPr/>
          <p:nvPr/>
        </p:nvSpPr>
        <p:spPr>
          <a:xfrm>
            <a:off x="2462606" y="6079415"/>
            <a:ext cx="106231" cy="168088"/>
          </a:xfrm>
          <a:custGeom>
            <a:avLst/>
            <a:gdLst/>
            <a:ahLst/>
            <a:cxnLst/>
            <a:rect l="l" t="t" r="r" b="b"/>
            <a:pathLst>
              <a:path w="120395" h="190500">
                <a:moveTo>
                  <a:pt x="120395" y="95250"/>
                </a:moveTo>
                <a:lnTo>
                  <a:pt x="0" y="0"/>
                </a:lnTo>
                <a:lnTo>
                  <a:pt x="0" y="190500"/>
                </a:lnTo>
                <a:lnTo>
                  <a:pt x="120395" y="95250"/>
                </a:lnTo>
                <a:close/>
              </a:path>
            </a:pathLst>
          </a:custGeom>
          <a:solidFill>
            <a:srgbClr val="9FB7CC"/>
          </a:solidFill>
        </p:spPr>
        <p:txBody>
          <a:bodyPr wrap="square" lIns="0" tIns="0" rIns="0" bIns="0" rtlCol="0">
            <a:noAutofit/>
          </a:bodyPr>
          <a:lstStyle/>
          <a:p>
            <a:endParaRPr sz="1235"/>
          </a:p>
        </p:txBody>
      </p:sp>
      <p:sp>
        <p:nvSpPr>
          <p:cNvPr id="27" name="object 27"/>
          <p:cNvSpPr txBox="1"/>
          <p:nvPr/>
        </p:nvSpPr>
        <p:spPr>
          <a:xfrm>
            <a:off x="4736548" y="4325009"/>
            <a:ext cx="4952506" cy="672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spcBef>
                <a:spcPts val="86"/>
              </a:spcBef>
            </a:pPr>
            <a:r>
              <a:rPr sz="1588" dirty="0">
                <a:latin typeface="Century Gothic"/>
                <a:cs typeface="Century Gothic"/>
              </a:rPr>
              <a:t>Compute </a:t>
            </a:r>
            <a:r>
              <a:rPr sz="1588" dirty="0">
                <a:latin typeface="Century Gothic"/>
                <a:cs typeface="Century Gothic"/>
              </a:rPr>
              <a:t>the absolute error criterion </a:t>
            </a:r>
            <a:r>
              <a:rPr sz="1588" dirty="0">
                <a:solidFill>
                  <a:srgbClr val="640064"/>
                </a:solidFill>
                <a:latin typeface="Century Gothic"/>
                <a:cs typeface="Century Gothic"/>
              </a:rPr>
              <a:t>[</a:t>
            </a:r>
            <a:r>
              <a:rPr sz="1588" dirty="0">
                <a:solidFill>
                  <a:srgbClr val="640064"/>
                </a:solidFill>
                <a:latin typeface="Century Gothic"/>
                <a:cs typeface="Century Gothic"/>
              </a:rPr>
              <a:t>for</a:t>
            </a:r>
            <a:r>
              <a:rPr lang="en-IN" sz="1588" dirty="0">
                <a:solidFill>
                  <a:srgbClr val="640064"/>
                </a:solidFill>
                <a:latin typeface="Century Gothic"/>
                <a:cs typeface="Century Gothic"/>
              </a:rPr>
              <a:t> the set of </a:t>
            </a:r>
            <a:r>
              <a:rPr sz="2382" baseline="-1510" dirty="0">
                <a:solidFill>
                  <a:srgbClr val="640064"/>
                </a:solidFill>
                <a:latin typeface="Century Gothic"/>
                <a:cs typeface="Century Gothic"/>
              </a:rPr>
              <a:t>Medoids </a:t>
            </a:r>
            <a:r>
              <a:rPr sz="2382" baseline="-1510" dirty="0">
                <a:solidFill>
                  <a:srgbClr val="640064"/>
                </a:solidFill>
                <a:latin typeface="Century Gothic"/>
                <a:cs typeface="Century Gothic"/>
              </a:rPr>
              <a:t>(O2,O8</a:t>
            </a:r>
            <a:r>
              <a:rPr sz="2382" baseline="-1510" dirty="0">
                <a:solidFill>
                  <a:srgbClr val="640064"/>
                </a:solidFill>
                <a:latin typeface="Century Gothic"/>
                <a:cs typeface="Century Gothic"/>
              </a:rPr>
              <a:t>)]</a:t>
            </a:r>
            <a:endParaRPr sz="1588" dirty="0">
              <a:latin typeface="Century Gothic"/>
              <a:cs typeface="Century Gothic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456778" y="1328714"/>
            <a:ext cx="1434195" cy="4341072"/>
            <a:chOff x="932777" y="1328714"/>
            <a:chExt cx="1434195" cy="4341072"/>
          </a:xfrm>
        </p:grpSpPr>
        <p:sp>
          <p:nvSpPr>
            <p:cNvPr id="93" name="object 44"/>
            <p:cNvSpPr txBox="1"/>
            <p:nvPr/>
          </p:nvSpPr>
          <p:spPr>
            <a:xfrm>
              <a:off x="1007410" y="1328714"/>
              <a:ext cx="1337651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640064"/>
                  </a:solidFill>
                  <a:latin typeface="Century Gothic"/>
                  <a:cs typeface="Century Gothic"/>
                </a:rPr>
                <a:t>Data Objects</a:t>
              </a:r>
              <a:endParaRPr sz="1588">
                <a:latin typeface="Century Gothic"/>
                <a:cs typeface="Century Gothic"/>
              </a:endParaRPr>
            </a:p>
          </p:txBody>
        </p:sp>
        <p:sp>
          <p:nvSpPr>
            <p:cNvPr id="94" name="object 41"/>
            <p:cNvSpPr txBox="1"/>
            <p:nvPr/>
          </p:nvSpPr>
          <p:spPr>
            <a:xfrm>
              <a:off x="1642783" y="1906266"/>
              <a:ext cx="283478" cy="36201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056"/>
                </a:lnSpc>
                <a:spcBef>
                  <a:spcPts val="102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1542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5" name="object 40"/>
            <p:cNvSpPr txBox="1"/>
            <p:nvPr/>
          </p:nvSpPr>
          <p:spPr>
            <a:xfrm>
              <a:off x="2083146" y="1906273"/>
              <a:ext cx="283826" cy="36201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26">
                <a:lnSpc>
                  <a:spcPts val="2065"/>
                </a:lnSpc>
                <a:spcBef>
                  <a:spcPts val="103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2</a:t>
              </a:r>
              <a:endParaRPr sz="1059">
                <a:latin typeface="Century Gothic"/>
                <a:cs typeface="Century Gothic"/>
              </a:endParaRPr>
            </a:p>
            <a:p>
              <a:pPr marL="11233" marR="36815">
                <a:lnSpc>
                  <a:spcPct val="95825"/>
                </a:lnSpc>
                <a:spcBef>
                  <a:spcPts val="1534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5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6" name="object 38"/>
            <p:cNvSpPr txBox="1"/>
            <p:nvPr/>
          </p:nvSpPr>
          <p:spPr>
            <a:xfrm>
              <a:off x="932777" y="2369634"/>
              <a:ext cx="365031" cy="330015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 marR="36714">
                <a:lnSpc>
                  <a:spcPts val="2043"/>
                </a:lnSpc>
                <a:spcBef>
                  <a:spcPts val="101"/>
                </a:spcBef>
                <a:spcAft>
                  <a:spcPts val="300"/>
                </a:spcAft>
              </a:pPr>
              <a:r>
                <a:rPr sz="2382" baseline="9662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 dirty="0">
                <a:latin typeface="Arial"/>
                <a:cs typeface="Arial"/>
              </a:endParaRPr>
            </a:p>
            <a:p>
              <a:pPr marL="11213" marR="36714">
                <a:lnSpc>
                  <a:spcPts val="1826"/>
                </a:lnSpc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2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3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4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5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97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6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7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8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9</a:t>
              </a:r>
              <a:endParaRPr sz="1059" dirty="0">
                <a:latin typeface="Arial"/>
                <a:cs typeface="Arial"/>
              </a:endParaRPr>
            </a:p>
            <a:p>
              <a:pPr marL="11206">
                <a:lnSpc>
                  <a:spcPts val="1826"/>
                </a:lnSpc>
                <a:spcBef>
                  <a:spcPts val="800"/>
                </a:spcBef>
                <a:spcAft>
                  <a:spcPts val="300"/>
                </a:spcAft>
              </a:pPr>
              <a:r>
                <a:rPr sz="2382" baseline="16104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059" dirty="0">
                  <a:solidFill>
                    <a:srgbClr val="006FBF"/>
                  </a:solidFill>
                  <a:latin typeface="Arial"/>
                  <a:cs typeface="Arial"/>
                </a:rPr>
                <a:t>10</a:t>
              </a:r>
              <a:endParaRPr sz="1059" dirty="0">
                <a:latin typeface="Arial"/>
                <a:cs typeface="Arial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328387" y="1263562"/>
            <a:ext cx="3820947" cy="2775038"/>
            <a:chOff x="3804386" y="1263562"/>
            <a:chExt cx="3820947" cy="2775038"/>
          </a:xfrm>
        </p:grpSpPr>
        <p:grpSp>
          <p:nvGrpSpPr>
            <p:cNvPr id="98" name="Group 97"/>
            <p:cNvGrpSpPr/>
            <p:nvPr/>
          </p:nvGrpSpPr>
          <p:grpSpPr>
            <a:xfrm>
              <a:off x="3804386" y="1263562"/>
              <a:ext cx="3820947" cy="2744080"/>
              <a:chOff x="3804386" y="1263562"/>
              <a:chExt cx="3820947" cy="2744080"/>
            </a:xfrm>
          </p:grpSpPr>
          <p:sp>
            <p:nvSpPr>
              <p:cNvPr id="101" name="object 46"/>
              <p:cNvSpPr/>
              <p:nvPr/>
            </p:nvSpPr>
            <p:spPr>
              <a:xfrm>
                <a:off x="5957048" y="297247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2" name="object 47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3" name="object 48"/>
              <p:cNvSpPr/>
              <p:nvPr/>
            </p:nvSpPr>
            <p:spPr>
              <a:xfrm>
                <a:off x="6466018" y="3301254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4" name="object 49"/>
              <p:cNvSpPr/>
              <p:nvPr/>
            </p:nvSpPr>
            <p:spPr>
              <a:xfrm>
                <a:off x="5982596" y="360717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5" name="object 50"/>
              <p:cNvSpPr/>
              <p:nvPr/>
            </p:nvSpPr>
            <p:spPr>
              <a:xfrm>
                <a:off x="3987726" y="2284655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6" name="object 51"/>
              <p:cNvSpPr/>
              <p:nvPr/>
            </p:nvSpPr>
            <p:spPr>
              <a:xfrm>
                <a:off x="4940449" y="1943099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7" name="object 52"/>
              <p:cNvSpPr/>
              <p:nvPr/>
            </p:nvSpPr>
            <p:spPr>
              <a:xfrm>
                <a:off x="4395172" y="161230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8" name="object 53"/>
              <p:cNvSpPr/>
              <p:nvPr/>
            </p:nvSpPr>
            <p:spPr>
              <a:xfrm>
                <a:off x="4000500" y="1395132"/>
                <a:ext cx="3558092" cy="2287345"/>
              </a:xfrm>
              <a:custGeom>
                <a:avLst/>
                <a:gdLst/>
                <a:ahLst/>
                <a:cxnLst/>
                <a:rect l="l" t="t" r="r" b="b"/>
                <a:pathLst>
                  <a:path w="4032504" h="2592324">
                    <a:moveTo>
                      <a:pt x="0" y="0"/>
                    </a:moveTo>
                    <a:lnTo>
                      <a:pt x="0" y="2592324"/>
                    </a:lnTo>
                    <a:lnTo>
                      <a:pt x="4032504" y="2592324"/>
                    </a:lnTo>
                    <a:lnTo>
                      <a:pt x="4032504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9" name="object 54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0" name="object 55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1" name="object 56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2" name="object 57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3" name="object 58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4" name="object 59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5" name="object 60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6" name="object 61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7" name="object 62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8" name="object 63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9" name="object 64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0" name="object 65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1" name="object 66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2" name="object 67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3" name="object 68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4" name="object 69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5" name="object 70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6" name="object 71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7" name="object 72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8" name="object 73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9" name="object 74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0" name="object 75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1" name="object 76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2" name="object 77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3" name="object 78"/>
              <p:cNvSpPr/>
              <p:nvPr/>
            </p:nvSpPr>
            <p:spPr>
              <a:xfrm>
                <a:off x="6453244" y="296978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4" name="object 79"/>
              <p:cNvSpPr/>
              <p:nvPr/>
            </p:nvSpPr>
            <p:spPr>
              <a:xfrm>
                <a:off x="6961543" y="2589904"/>
                <a:ext cx="126401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3255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61" y="86124"/>
                    </a:lnTo>
                    <a:lnTo>
                      <a:pt x="5652" y="99613"/>
                    </a:lnTo>
                    <a:lnTo>
                      <a:pt x="12285" y="111806"/>
                    </a:lnTo>
                    <a:lnTo>
                      <a:pt x="21071" y="122417"/>
                    </a:lnTo>
                    <a:lnTo>
                      <a:pt x="31722" y="131155"/>
                    </a:lnTo>
                    <a:lnTo>
                      <a:pt x="43950" y="137733"/>
                    </a:lnTo>
                    <a:lnTo>
                      <a:pt x="57466" y="141862"/>
                    </a:lnTo>
                    <a:lnTo>
                      <a:pt x="71627" y="143255"/>
                    </a:lnTo>
                    <a:lnTo>
                      <a:pt x="86124" y="141794"/>
                    </a:lnTo>
                    <a:lnTo>
                      <a:pt x="99613" y="137603"/>
                    </a:lnTo>
                    <a:lnTo>
                      <a:pt x="111806" y="130970"/>
                    </a:lnTo>
                    <a:lnTo>
                      <a:pt x="122417" y="122184"/>
                    </a:lnTo>
                    <a:lnTo>
                      <a:pt x="131155" y="111533"/>
                    </a:lnTo>
                    <a:lnTo>
                      <a:pt x="137733" y="99305"/>
                    </a:lnTo>
                    <a:lnTo>
                      <a:pt x="141862" y="85789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5" name="object 80"/>
              <p:cNvSpPr/>
              <p:nvPr/>
            </p:nvSpPr>
            <p:spPr>
              <a:xfrm>
                <a:off x="6466018" y="2259107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6" name="object 81"/>
              <p:cNvSpPr/>
              <p:nvPr/>
            </p:nvSpPr>
            <p:spPr>
              <a:xfrm>
                <a:off x="6453244" y="2971128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7" name="object 82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8" name="object 45"/>
              <p:cNvSpPr txBox="1"/>
              <p:nvPr/>
            </p:nvSpPr>
            <p:spPr>
              <a:xfrm>
                <a:off x="3804386" y="1263562"/>
                <a:ext cx="175444" cy="185321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 marR="26929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22642" marR="14129">
                  <a:lnSpc>
                    <a:spcPct val="102172"/>
                  </a:lnSpc>
                  <a:spcBef>
                    <a:spcPts val="694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6771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4761" marR="2010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4761" marR="2010">
                  <a:lnSpc>
                    <a:spcPct val="102172"/>
                  </a:lnSpc>
                  <a:spcBef>
                    <a:spcPts val="95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6771">
                  <a:lnSpc>
                    <a:spcPct val="102172"/>
                  </a:lnSpc>
                  <a:spcBef>
                    <a:spcPts val="1069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39" name="object 43"/>
              <p:cNvSpPr txBox="1"/>
              <p:nvPr/>
            </p:nvSpPr>
            <p:spPr>
              <a:xfrm>
                <a:off x="6667276" y="1708639"/>
                <a:ext cx="71983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solidFill>
                      <a:schemeClr val="accent2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cluster2</a:t>
                </a:r>
              </a:p>
            </p:txBody>
          </p:sp>
          <p:sp>
            <p:nvSpPr>
              <p:cNvPr id="140" name="object 42"/>
              <p:cNvSpPr txBox="1"/>
              <p:nvPr/>
            </p:nvSpPr>
            <p:spPr>
              <a:xfrm>
                <a:off x="4493559" y="17362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3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1" name="object 39"/>
              <p:cNvSpPr txBox="1"/>
              <p:nvPr/>
            </p:nvSpPr>
            <p:spPr>
              <a:xfrm>
                <a:off x="5036823" y="20791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4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2" name="object 37"/>
              <p:cNvSpPr txBox="1"/>
              <p:nvPr/>
            </p:nvSpPr>
            <p:spPr>
              <a:xfrm>
                <a:off x="6628280" y="2332577"/>
                <a:ext cx="150486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10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3" name="object 36"/>
              <p:cNvSpPr txBox="1"/>
              <p:nvPr/>
            </p:nvSpPr>
            <p:spPr>
              <a:xfrm>
                <a:off x="4090147" y="241393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4" name="object 35"/>
              <p:cNvSpPr txBox="1"/>
              <p:nvPr/>
            </p:nvSpPr>
            <p:spPr>
              <a:xfrm>
                <a:off x="7124476" y="2663374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9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5" name="object 34"/>
              <p:cNvSpPr txBox="1"/>
              <p:nvPr/>
            </p:nvSpPr>
            <p:spPr>
              <a:xfrm>
                <a:off x="6090404" y="304393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6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6" name="object 33"/>
              <p:cNvSpPr txBox="1"/>
              <p:nvPr/>
            </p:nvSpPr>
            <p:spPr>
              <a:xfrm>
                <a:off x="6615505" y="304258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8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7" name="object 32"/>
              <p:cNvSpPr txBox="1"/>
              <p:nvPr/>
            </p:nvSpPr>
            <p:spPr>
              <a:xfrm>
                <a:off x="4539951" y="3056697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2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8" name="object 31"/>
              <p:cNvSpPr txBox="1"/>
              <p:nvPr/>
            </p:nvSpPr>
            <p:spPr>
              <a:xfrm>
                <a:off x="3840704" y="329741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9" name="object 30"/>
              <p:cNvSpPr txBox="1"/>
              <p:nvPr/>
            </p:nvSpPr>
            <p:spPr>
              <a:xfrm>
                <a:off x="3885752" y="363896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2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0" name="object 29"/>
              <p:cNvSpPr txBox="1"/>
              <p:nvPr/>
            </p:nvSpPr>
            <p:spPr>
              <a:xfrm>
                <a:off x="7008168" y="3774795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1" name="object 28"/>
              <p:cNvSpPr txBox="1"/>
              <p:nvPr/>
            </p:nvSpPr>
            <p:spPr>
              <a:xfrm>
                <a:off x="7475453" y="3780844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2" name="object 27"/>
              <p:cNvSpPr txBox="1"/>
              <p:nvPr/>
            </p:nvSpPr>
            <p:spPr>
              <a:xfrm>
                <a:off x="5458391" y="3792930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3" name="object 26"/>
              <p:cNvSpPr txBox="1"/>
              <p:nvPr/>
            </p:nvSpPr>
            <p:spPr>
              <a:xfrm>
                <a:off x="5967356" y="378755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4" name="object 25"/>
              <p:cNvSpPr txBox="1"/>
              <p:nvPr/>
            </p:nvSpPr>
            <p:spPr>
              <a:xfrm>
                <a:off x="6475661" y="379294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5" name="object 24"/>
              <p:cNvSpPr txBox="1"/>
              <p:nvPr/>
            </p:nvSpPr>
            <p:spPr>
              <a:xfrm>
                <a:off x="4441788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6" name="object 23"/>
              <p:cNvSpPr txBox="1"/>
              <p:nvPr/>
            </p:nvSpPr>
            <p:spPr>
              <a:xfrm>
                <a:off x="4950086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7" name="object 16"/>
              <p:cNvSpPr txBox="1"/>
              <p:nvPr/>
            </p:nvSpPr>
            <p:spPr>
              <a:xfrm>
                <a:off x="4000500" y="1395133"/>
                <a:ext cx="3558092" cy="28037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794"/>
                  </a:lnSpc>
                  <a:spcBef>
                    <a:spcPts val="4"/>
                  </a:spcBef>
                </a:pPr>
                <a:endParaRPr sz="794" dirty="0"/>
              </a:p>
              <a:p>
                <a:pPr marL="1026738">
                  <a:lnSpc>
                    <a:spcPts val="1407"/>
                  </a:lnSpc>
                  <a:spcBef>
                    <a:spcPts val="70"/>
                  </a:spcBef>
                </a:pPr>
                <a:r>
                  <a:rPr sz="2118" baseline="-11894" dirty="0">
                    <a:solidFill>
                      <a:schemeClr val="accent5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cluster1</a:t>
                </a:r>
                <a:endParaRPr sz="1412" dirty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58" name="object 15"/>
              <p:cNvSpPr txBox="1"/>
              <p:nvPr/>
            </p:nvSpPr>
            <p:spPr>
              <a:xfrm>
                <a:off x="4000500" y="1675503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9" name="object 14"/>
              <p:cNvSpPr txBox="1"/>
              <p:nvPr/>
            </p:nvSpPr>
            <p:spPr>
              <a:xfrm>
                <a:off x="4000500" y="2018404"/>
                <a:ext cx="0" cy="33079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60" name="object 13"/>
              <p:cNvSpPr txBox="1"/>
              <p:nvPr/>
            </p:nvSpPr>
            <p:spPr>
              <a:xfrm>
                <a:off x="4000500" y="2349201"/>
                <a:ext cx="0" cy="34155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61" name="object 12"/>
              <p:cNvSpPr txBox="1"/>
              <p:nvPr/>
            </p:nvSpPr>
            <p:spPr>
              <a:xfrm>
                <a:off x="4000500" y="2690756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62" name="object 11"/>
              <p:cNvSpPr txBox="1"/>
              <p:nvPr/>
            </p:nvSpPr>
            <p:spPr>
              <a:xfrm>
                <a:off x="4000500" y="3033657"/>
                <a:ext cx="0" cy="34357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63" name="object 10"/>
              <p:cNvSpPr txBox="1"/>
              <p:nvPr/>
            </p:nvSpPr>
            <p:spPr>
              <a:xfrm>
                <a:off x="4000500" y="3377229"/>
                <a:ext cx="3558092" cy="305248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R="862665" algn="r">
                  <a:lnSpc>
                    <a:spcPts val="896"/>
                  </a:lnSpc>
                  <a:spcBef>
                    <a:spcPts val="44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7</a:t>
                </a:r>
                <a:endParaRPr sz="794">
                  <a:latin typeface="Century Gothic"/>
                  <a:cs typeface="Century Gothic"/>
                </a:endParaRPr>
              </a:p>
              <a:p>
                <a:pPr marL="1917043" marR="1547210" algn="ctr">
                  <a:lnSpc>
                    <a:spcPct val="102172"/>
                  </a:lnSpc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5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64" name="object 9"/>
              <p:cNvSpPr txBox="1"/>
              <p:nvPr/>
            </p:nvSpPr>
            <p:spPr>
              <a:xfrm>
                <a:off x="4000500" y="3682478"/>
                <a:ext cx="498885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5" name="object 8"/>
              <p:cNvSpPr txBox="1"/>
              <p:nvPr/>
            </p:nvSpPr>
            <p:spPr>
              <a:xfrm>
                <a:off x="4499386" y="3682478"/>
                <a:ext cx="516367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6" name="object 7"/>
              <p:cNvSpPr txBox="1"/>
              <p:nvPr/>
            </p:nvSpPr>
            <p:spPr>
              <a:xfrm>
                <a:off x="5015753" y="3682478"/>
                <a:ext cx="50023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7" name="object 6"/>
              <p:cNvSpPr txBox="1"/>
              <p:nvPr/>
            </p:nvSpPr>
            <p:spPr>
              <a:xfrm>
                <a:off x="5515984" y="3682478"/>
                <a:ext cx="517039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8" name="object 5"/>
              <p:cNvSpPr txBox="1"/>
              <p:nvPr/>
            </p:nvSpPr>
            <p:spPr>
              <a:xfrm>
                <a:off x="6033023" y="3682478"/>
                <a:ext cx="495524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9" name="object 4"/>
              <p:cNvSpPr txBox="1"/>
              <p:nvPr/>
            </p:nvSpPr>
            <p:spPr>
              <a:xfrm>
                <a:off x="6528548" y="3682478"/>
                <a:ext cx="49754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70" name="object 3"/>
              <p:cNvSpPr txBox="1"/>
              <p:nvPr/>
            </p:nvSpPr>
            <p:spPr>
              <a:xfrm>
                <a:off x="7026089" y="3682478"/>
                <a:ext cx="532503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</p:grpSp>
        <p:sp>
          <p:nvSpPr>
            <p:cNvPr id="99" name="Oval 98"/>
            <p:cNvSpPr/>
            <p:nvPr/>
          </p:nvSpPr>
          <p:spPr bwMode="auto">
            <a:xfrm>
              <a:off x="3937363" y="1447801"/>
              <a:ext cx="1320437" cy="1755738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noFill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5715000" y="2057167"/>
              <a:ext cx="1527717" cy="198143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/>
              <p:cNvSpPr txBox="1"/>
              <p:nvPr/>
            </p:nvSpPr>
            <p:spPr>
              <a:xfrm>
                <a:off x="4055595" y="5142606"/>
                <a:ext cx="5723450" cy="732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IN" sz="16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sz="1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IN" sz="1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IN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IN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𝑶</m:t>
                                      </m:r>
                                    </m:e>
                                    <m:sub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IN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IN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IN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b>
                                      </m:sSub>
                                      <m:r>
                                        <a:rPr lang="en-IN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IN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b>
                                      </m:sSub>
                                      <m:r>
                                        <a:rPr lang="en-IN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95" y="5142606"/>
                <a:ext cx="5723450" cy="7323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Rectangle 171"/>
              <p:cNvSpPr/>
              <p:nvPr/>
            </p:nvSpPr>
            <p:spPr>
              <a:xfrm>
                <a:off x="4727715" y="6062246"/>
                <a:ext cx="5867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  <m: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  <m: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sub>
                              </m:sSub>
                              <m: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  <m:r>
                                <a:rPr lang="en-IN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N" sz="1600" dirty="0"/>
              </a:p>
            </p:txBody>
          </p:sp>
        </mc:Choice>
        <mc:Fallback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715" y="6062246"/>
                <a:ext cx="5867400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itle 84"/>
          <p:cNvSpPr txBox="1">
            <a:spLocks/>
          </p:cNvSpPr>
          <p:nvPr/>
        </p:nvSpPr>
        <p:spPr>
          <a:xfrm>
            <a:off x="1866355" y="250375"/>
            <a:ext cx="8280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ko-KR" sz="2800" kern="0" dirty="0">
                <a:solidFill>
                  <a:srgbClr val="002060"/>
                </a:solidFill>
                <a:ea typeface="Gulim" pitchFamily="34" charset="-127"/>
              </a:rPr>
              <a:t>PAM or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K-</a:t>
            </a:r>
            <a:r>
              <a:rPr lang="en-IN" sz="2800" kern="0" spc="4" dirty="0" err="1">
                <a:solidFill>
                  <a:srgbClr val="002060"/>
                </a:solidFill>
                <a:cs typeface="Century Gothic"/>
              </a:rPr>
              <a:t>Medoid</a:t>
            </a:r>
            <a:r>
              <a:rPr lang="en-IN" sz="2800" kern="0" dirty="0" err="1">
                <a:solidFill>
                  <a:srgbClr val="002060"/>
                </a:solidFill>
                <a:cs typeface="Century Gothic"/>
              </a:rPr>
              <a:t>s</a:t>
            </a:r>
            <a:r>
              <a:rPr lang="en-IN" sz="2800" kern="0" dirty="0">
                <a:solidFill>
                  <a:srgbClr val="002060"/>
                </a:solidFill>
                <a:cs typeface="Century Gothic"/>
              </a:rPr>
              <a:t>:</a:t>
            </a:r>
            <a:r>
              <a:rPr lang="en-IN" sz="2800" kern="0" spc="8" dirty="0">
                <a:solidFill>
                  <a:srgbClr val="002060"/>
                </a:solidFill>
                <a:cs typeface="Century Gothic"/>
              </a:rPr>
              <a:t> 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Example</a:t>
            </a:r>
            <a:endParaRPr lang="en-IN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87"/>
          <p:cNvSpPr/>
          <p:nvPr/>
        </p:nvSpPr>
        <p:spPr>
          <a:xfrm>
            <a:off x="2462606" y="6079415"/>
            <a:ext cx="106231" cy="168088"/>
          </a:xfrm>
          <a:custGeom>
            <a:avLst/>
            <a:gdLst/>
            <a:ahLst/>
            <a:cxnLst/>
            <a:rect l="l" t="t" r="r" b="b"/>
            <a:pathLst>
              <a:path w="120395" h="190500">
                <a:moveTo>
                  <a:pt x="120395" y="95250"/>
                </a:moveTo>
                <a:lnTo>
                  <a:pt x="0" y="0"/>
                </a:lnTo>
                <a:lnTo>
                  <a:pt x="0" y="190500"/>
                </a:lnTo>
                <a:lnTo>
                  <a:pt x="120395" y="95250"/>
                </a:lnTo>
                <a:close/>
              </a:path>
            </a:pathLst>
          </a:custGeom>
          <a:solidFill>
            <a:srgbClr val="9FB7CC"/>
          </a:solidFill>
        </p:spPr>
        <p:txBody>
          <a:bodyPr wrap="square" lIns="0" tIns="0" rIns="0" bIns="0" rtlCol="0">
            <a:noAutofit/>
          </a:bodyPr>
          <a:lstStyle/>
          <a:p>
            <a:endParaRPr sz="1235"/>
          </a:p>
        </p:txBody>
      </p:sp>
      <p:sp>
        <p:nvSpPr>
          <p:cNvPr id="24" name="object 24"/>
          <p:cNvSpPr txBox="1"/>
          <p:nvPr/>
        </p:nvSpPr>
        <p:spPr>
          <a:xfrm>
            <a:off x="4575810" y="4515727"/>
            <a:ext cx="5861572" cy="468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43"/>
              </a:lnSpc>
              <a:spcBef>
                <a:spcPts val="86"/>
              </a:spcBef>
            </a:pPr>
            <a:r>
              <a:rPr sz="1588" dirty="0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sz="1588" dirty="0">
                <a:latin typeface="Century Gothic"/>
                <a:cs typeface="Century Gothic"/>
              </a:rPr>
              <a:t>The</a:t>
            </a:r>
            <a:r>
              <a:rPr sz="1588" spc="4" dirty="0">
                <a:latin typeface="Century Gothic"/>
                <a:cs typeface="Century Gothic"/>
              </a:rPr>
              <a:t> </a:t>
            </a:r>
            <a:r>
              <a:rPr sz="1588" dirty="0">
                <a:latin typeface="Century Gothic"/>
                <a:cs typeface="Century Gothic"/>
              </a:rPr>
              <a:t>absolute</a:t>
            </a:r>
            <a:r>
              <a:rPr lang="en-IN" sz="1588" dirty="0">
                <a:latin typeface="Century Gothic"/>
                <a:cs typeface="Century Gothic"/>
              </a:rPr>
              <a:t> error criterion [for the set of </a:t>
            </a:r>
            <a:r>
              <a:rPr lang="en-IN" sz="1588" dirty="0" err="1">
                <a:latin typeface="Century Gothic"/>
                <a:cs typeface="Century Gothic"/>
              </a:rPr>
              <a:t>Medoids</a:t>
            </a:r>
            <a:r>
              <a:rPr lang="en-IN" sz="1588" dirty="0">
                <a:latin typeface="Century Gothic"/>
                <a:cs typeface="Century Gothic"/>
              </a:rPr>
              <a:t> (O</a:t>
            </a:r>
            <a:r>
              <a:rPr lang="en-IN" sz="1588" baseline="-25000" dirty="0">
                <a:latin typeface="Century Gothic"/>
                <a:cs typeface="Century Gothic"/>
              </a:rPr>
              <a:t>2</a:t>
            </a:r>
            <a:r>
              <a:rPr lang="en-IN" sz="1588" dirty="0">
                <a:latin typeface="Century Gothic"/>
                <a:cs typeface="Century Gothic"/>
              </a:rPr>
              <a:t>,O</a:t>
            </a:r>
            <a:r>
              <a:rPr lang="en-IN" sz="1588" baseline="-25000" dirty="0">
                <a:latin typeface="Century Gothic"/>
                <a:cs typeface="Century Gothic"/>
              </a:rPr>
              <a:t>8</a:t>
            </a:r>
            <a:r>
              <a:rPr lang="en-IN" sz="1588" dirty="0">
                <a:latin typeface="Century Gothic"/>
                <a:cs typeface="Century Gothic"/>
              </a:rPr>
              <a:t>)]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1734" y="5240371"/>
            <a:ext cx="4473539" cy="356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766"/>
              </a:lnSpc>
              <a:spcBef>
                <a:spcPts val="138"/>
              </a:spcBef>
            </a:pPr>
            <a:r>
              <a:rPr sz="2603" i="1" dirty="0">
                <a:latin typeface="Times New Roman"/>
                <a:cs typeface="Times New Roman"/>
              </a:rPr>
              <a:t>E</a:t>
            </a:r>
            <a:r>
              <a:rPr lang="en-IN" sz="2603" i="1" dirty="0">
                <a:latin typeface="Times New Roman"/>
                <a:cs typeface="Times New Roman"/>
              </a:rPr>
              <a:t> </a:t>
            </a:r>
            <a:r>
              <a:rPr lang="en-IN" sz="2603" dirty="0">
                <a:latin typeface="Times New Roman"/>
                <a:cs typeface="Times New Roman"/>
              </a:rPr>
              <a:t>= (3+4+4)+(3+1+1+2+2) = 20</a:t>
            </a:r>
            <a:endParaRPr sz="2603" dirty="0">
              <a:latin typeface="Times New Roman"/>
              <a:cs typeface="Times New Roman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456778" y="1328714"/>
            <a:ext cx="1434195" cy="4341072"/>
            <a:chOff x="932777" y="1328714"/>
            <a:chExt cx="1434195" cy="4341072"/>
          </a:xfrm>
        </p:grpSpPr>
        <p:sp>
          <p:nvSpPr>
            <p:cNvPr id="90" name="object 44"/>
            <p:cNvSpPr txBox="1"/>
            <p:nvPr/>
          </p:nvSpPr>
          <p:spPr>
            <a:xfrm>
              <a:off x="1007410" y="1328714"/>
              <a:ext cx="1337651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640064"/>
                  </a:solidFill>
                  <a:latin typeface="Century Gothic"/>
                  <a:cs typeface="Century Gothic"/>
                </a:rPr>
                <a:t>Data Objects</a:t>
              </a:r>
              <a:endParaRPr sz="1588">
                <a:latin typeface="Century Gothic"/>
                <a:cs typeface="Century Gothic"/>
              </a:endParaRPr>
            </a:p>
          </p:txBody>
        </p:sp>
        <p:sp>
          <p:nvSpPr>
            <p:cNvPr id="91" name="object 41"/>
            <p:cNvSpPr txBox="1"/>
            <p:nvPr/>
          </p:nvSpPr>
          <p:spPr>
            <a:xfrm>
              <a:off x="1642783" y="1906266"/>
              <a:ext cx="283478" cy="36201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056"/>
                </a:lnSpc>
                <a:spcBef>
                  <a:spcPts val="102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1542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2" name="object 40"/>
            <p:cNvSpPr txBox="1"/>
            <p:nvPr/>
          </p:nvSpPr>
          <p:spPr>
            <a:xfrm>
              <a:off x="2083146" y="1906273"/>
              <a:ext cx="283826" cy="36201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26">
                <a:lnSpc>
                  <a:spcPts val="2065"/>
                </a:lnSpc>
                <a:spcBef>
                  <a:spcPts val="103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2</a:t>
              </a:r>
              <a:endParaRPr sz="1059">
                <a:latin typeface="Century Gothic"/>
                <a:cs typeface="Century Gothic"/>
              </a:endParaRPr>
            </a:p>
            <a:p>
              <a:pPr marL="11233" marR="36815">
                <a:lnSpc>
                  <a:spcPct val="95825"/>
                </a:lnSpc>
                <a:spcBef>
                  <a:spcPts val="1534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5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3" name="object 38"/>
            <p:cNvSpPr txBox="1"/>
            <p:nvPr/>
          </p:nvSpPr>
          <p:spPr>
            <a:xfrm>
              <a:off x="932777" y="2369634"/>
              <a:ext cx="365031" cy="330015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 marR="36714">
                <a:lnSpc>
                  <a:spcPts val="2043"/>
                </a:lnSpc>
                <a:spcBef>
                  <a:spcPts val="101"/>
                </a:spcBef>
                <a:spcAft>
                  <a:spcPts val="300"/>
                </a:spcAft>
              </a:pPr>
              <a:r>
                <a:rPr sz="2382" baseline="9662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 dirty="0">
                <a:latin typeface="Arial"/>
                <a:cs typeface="Arial"/>
              </a:endParaRPr>
            </a:p>
            <a:p>
              <a:pPr marL="11213" marR="36714">
                <a:lnSpc>
                  <a:spcPts val="1826"/>
                </a:lnSpc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2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3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4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5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97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6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7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8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9</a:t>
              </a:r>
              <a:endParaRPr sz="1059" dirty="0">
                <a:latin typeface="Arial"/>
                <a:cs typeface="Arial"/>
              </a:endParaRPr>
            </a:p>
            <a:p>
              <a:pPr marL="11206">
                <a:lnSpc>
                  <a:spcPts val="1826"/>
                </a:lnSpc>
                <a:spcBef>
                  <a:spcPts val="800"/>
                </a:spcBef>
                <a:spcAft>
                  <a:spcPts val="300"/>
                </a:spcAft>
              </a:pPr>
              <a:r>
                <a:rPr sz="2382" baseline="16104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059" dirty="0">
                  <a:solidFill>
                    <a:srgbClr val="006FBF"/>
                  </a:solidFill>
                  <a:latin typeface="Arial"/>
                  <a:cs typeface="Arial"/>
                </a:rPr>
                <a:t>10</a:t>
              </a:r>
              <a:endParaRPr sz="1059" dirty="0">
                <a:latin typeface="Arial"/>
                <a:cs typeface="Arial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328387" y="1263562"/>
            <a:ext cx="3820947" cy="2775038"/>
            <a:chOff x="3804386" y="1263562"/>
            <a:chExt cx="3820947" cy="2775038"/>
          </a:xfrm>
        </p:grpSpPr>
        <p:grpSp>
          <p:nvGrpSpPr>
            <p:cNvPr id="95" name="Group 94"/>
            <p:cNvGrpSpPr/>
            <p:nvPr/>
          </p:nvGrpSpPr>
          <p:grpSpPr>
            <a:xfrm>
              <a:off x="3804386" y="1263562"/>
              <a:ext cx="3820947" cy="2744080"/>
              <a:chOff x="3804386" y="1263562"/>
              <a:chExt cx="3820947" cy="2744080"/>
            </a:xfrm>
          </p:grpSpPr>
          <p:sp>
            <p:nvSpPr>
              <p:cNvPr id="98" name="object 46"/>
              <p:cNvSpPr/>
              <p:nvPr/>
            </p:nvSpPr>
            <p:spPr>
              <a:xfrm>
                <a:off x="5957048" y="297247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99" name="object 47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0" name="object 48"/>
              <p:cNvSpPr/>
              <p:nvPr/>
            </p:nvSpPr>
            <p:spPr>
              <a:xfrm>
                <a:off x="6466018" y="3301254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1" name="object 49"/>
              <p:cNvSpPr/>
              <p:nvPr/>
            </p:nvSpPr>
            <p:spPr>
              <a:xfrm>
                <a:off x="5982596" y="360717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2" name="object 50"/>
              <p:cNvSpPr/>
              <p:nvPr/>
            </p:nvSpPr>
            <p:spPr>
              <a:xfrm>
                <a:off x="3987726" y="2284655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3" name="object 51"/>
              <p:cNvSpPr/>
              <p:nvPr/>
            </p:nvSpPr>
            <p:spPr>
              <a:xfrm>
                <a:off x="4940449" y="1943099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4" name="object 52"/>
              <p:cNvSpPr/>
              <p:nvPr/>
            </p:nvSpPr>
            <p:spPr>
              <a:xfrm>
                <a:off x="4395172" y="161230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5" name="object 53"/>
              <p:cNvSpPr/>
              <p:nvPr/>
            </p:nvSpPr>
            <p:spPr>
              <a:xfrm>
                <a:off x="4000500" y="1395132"/>
                <a:ext cx="3558092" cy="2287345"/>
              </a:xfrm>
              <a:custGeom>
                <a:avLst/>
                <a:gdLst/>
                <a:ahLst/>
                <a:cxnLst/>
                <a:rect l="l" t="t" r="r" b="b"/>
                <a:pathLst>
                  <a:path w="4032504" h="2592324">
                    <a:moveTo>
                      <a:pt x="0" y="0"/>
                    </a:moveTo>
                    <a:lnTo>
                      <a:pt x="0" y="2592324"/>
                    </a:lnTo>
                    <a:lnTo>
                      <a:pt x="4032504" y="2592324"/>
                    </a:lnTo>
                    <a:lnTo>
                      <a:pt x="4032504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6" name="object 54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7" name="object 55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8" name="object 56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9" name="object 57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0" name="object 58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1" name="object 59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2" name="object 60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3" name="object 61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4" name="object 62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5" name="object 63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6" name="object 64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7" name="object 65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8" name="object 66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9" name="object 67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0" name="object 68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1" name="object 69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2" name="object 70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3" name="object 71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4" name="object 72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5" name="object 73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6" name="object 74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7" name="object 75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8" name="object 76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9" name="object 77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0" name="object 78"/>
              <p:cNvSpPr/>
              <p:nvPr/>
            </p:nvSpPr>
            <p:spPr>
              <a:xfrm>
                <a:off x="6453244" y="296978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1" name="object 79"/>
              <p:cNvSpPr/>
              <p:nvPr/>
            </p:nvSpPr>
            <p:spPr>
              <a:xfrm>
                <a:off x="6961543" y="2589904"/>
                <a:ext cx="126401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3255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61" y="86124"/>
                    </a:lnTo>
                    <a:lnTo>
                      <a:pt x="5652" y="99613"/>
                    </a:lnTo>
                    <a:lnTo>
                      <a:pt x="12285" y="111806"/>
                    </a:lnTo>
                    <a:lnTo>
                      <a:pt x="21071" y="122417"/>
                    </a:lnTo>
                    <a:lnTo>
                      <a:pt x="31722" y="131155"/>
                    </a:lnTo>
                    <a:lnTo>
                      <a:pt x="43950" y="137733"/>
                    </a:lnTo>
                    <a:lnTo>
                      <a:pt x="57466" y="141862"/>
                    </a:lnTo>
                    <a:lnTo>
                      <a:pt x="71627" y="143255"/>
                    </a:lnTo>
                    <a:lnTo>
                      <a:pt x="86124" y="141794"/>
                    </a:lnTo>
                    <a:lnTo>
                      <a:pt x="99613" y="137603"/>
                    </a:lnTo>
                    <a:lnTo>
                      <a:pt x="111806" y="130970"/>
                    </a:lnTo>
                    <a:lnTo>
                      <a:pt x="122417" y="122184"/>
                    </a:lnTo>
                    <a:lnTo>
                      <a:pt x="131155" y="111533"/>
                    </a:lnTo>
                    <a:lnTo>
                      <a:pt x="137733" y="99305"/>
                    </a:lnTo>
                    <a:lnTo>
                      <a:pt x="141862" y="85789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2" name="object 80"/>
              <p:cNvSpPr/>
              <p:nvPr/>
            </p:nvSpPr>
            <p:spPr>
              <a:xfrm>
                <a:off x="6466018" y="2259107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3" name="object 81"/>
              <p:cNvSpPr/>
              <p:nvPr/>
            </p:nvSpPr>
            <p:spPr>
              <a:xfrm>
                <a:off x="6453244" y="2971128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4" name="object 82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5" name="object 45"/>
              <p:cNvSpPr txBox="1"/>
              <p:nvPr/>
            </p:nvSpPr>
            <p:spPr>
              <a:xfrm>
                <a:off x="3804386" y="1263562"/>
                <a:ext cx="175444" cy="185321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 marR="26929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22642" marR="14129">
                  <a:lnSpc>
                    <a:spcPct val="102172"/>
                  </a:lnSpc>
                  <a:spcBef>
                    <a:spcPts val="694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6771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4761" marR="2010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4761" marR="2010">
                  <a:lnSpc>
                    <a:spcPct val="102172"/>
                  </a:lnSpc>
                  <a:spcBef>
                    <a:spcPts val="95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6771">
                  <a:lnSpc>
                    <a:spcPct val="102172"/>
                  </a:lnSpc>
                  <a:spcBef>
                    <a:spcPts val="1069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36" name="object 43"/>
              <p:cNvSpPr txBox="1"/>
              <p:nvPr/>
            </p:nvSpPr>
            <p:spPr>
              <a:xfrm>
                <a:off x="6667276" y="1708639"/>
                <a:ext cx="71983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solidFill>
                      <a:schemeClr val="accent2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cluster2</a:t>
                </a:r>
              </a:p>
            </p:txBody>
          </p:sp>
          <p:sp>
            <p:nvSpPr>
              <p:cNvPr id="137" name="object 42"/>
              <p:cNvSpPr txBox="1"/>
              <p:nvPr/>
            </p:nvSpPr>
            <p:spPr>
              <a:xfrm>
                <a:off x="4493559" y="17362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3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38" name="object 39"/>
              <p:cNvSpPr txBox="1"/>
              <p:nvPr/>
            </p:nvSpPr>
            <p:spPr>
              <a:xfrm>
                <a:off x="5036823" y="20791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4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39" name="object 37"/>
              <p:cNvSpPr txBox="1"/>
              <p:nvPr/>
            </p:nvSpPr>
            <p:spPr>
              <a:xfrm>
                <a:off x="6628280" y="2332577"/>
                <a:ext cx="150486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10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0" name="object 36"/>
              <p:cNvSpPr txBox="1"/>
              <p:nvPr/>
            </p:nvSpPr>
            <p:spPr>
              <a:xfrm>
                <a:off x="4090147" y="241393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1" name="object 35"/>
              <p:cNvSpPr txBox="1"/>
              <p:nvPr/>
            </p:nvSpPr>
            <p:spPr>
              <a:xfrm>
                <a:off x="7124476" y="2663374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9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2" name="object 34"/>
              <p:cNvSpPr txBox="1"/>
              <p:nvPr/>
            </p:nvSpPr>
            <p:spPr>
              <a:xfrm>
                <a:off x="6090404" y="304393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6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3" name="object 33"/>
              <p:cNvSpPr txBox="1"/>
              <p:nvPr/>
            </p:nvSpPr>
            <p:spPr>
              <a:xfrm>
                <a:off x="6615505" y="304258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8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4" name="object 32"/>
              <p:cNvSpPr txBox="1"/>
              <p:nvPr/>
            </p:nvSpPr>
            <p:spPr>
              <a:xfrm>
                <a:off x="4539951" y="3056697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2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5" name="object 31"/>
              <p:cNvSpPr txBox="1"/>
              <p:nvPr/>
            </p:nvSpPr>
            <p:spPr>
              <a:xfrm>
                <a:off x="3840704" y="329741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6" name="object 30"/>
              <p:cNvSpPr txBox="1"/>
              <p:nvPr/>
            </p:nvSpPr>
            <p:spPr>
              <a:xfrm>
                <a:off x="3885752" y="363896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2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7" name="object 29"/>
              <p:cNvSpPr txBox="1"/>
              <p:nvPr/>
            </p:nvSpPr>
            <p:spPr>
              <a:xfrm>
                <a:off x="7008168" y="3774795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8" name="object 28"/>
              <p:cNvSpPr txBox="1"/>
              <p:nvPr/>
            </p:nvSpPr>
            <p:spPr>
              <a:xfrm>
                <a:off x="7475453" y="3780844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9" name="object 27"/>
              <p:cNvSpPr txBox="1"/>
              <p:nvPr/>
            </p:nvSpPr>
            <p:spPr>
              <a:xfrm>
                <a:off x="5458391" y="3792930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0" name="object 26"/>
              <p:cNvSpPr txBox="1"/>
              <p:nvPr/>
            </p:nvSpPr>
            <p:spPr>
              <a:xfrm>
                <a:off x="5967356" y="378755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1" name="object 25"/>
              <p:cNvSpPr txBox="1"/>
              <p:nvPr/>
            </p:nvSpPr>
            <p:spPr>
              <a:xfrm>
                <a:off x="6475661" y="379294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2" name="object 24"/>
              <p:cNvSpPr txBox="1"/>
              <p:nvPr/>
            </p:nvSpPr>
            <p:spPr>
              <a:xfrm>
                <a:off x="4441788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3" name="object 23"/>
              <p:cNvSpPr txBox="1"/>
              <p:nvPr/>
            </p:nvSpPr>
            <p:spPr>
              <a:xfrm>
                <a:off x="4950086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4" name="object 16"/>
              <p:cNvSpPr txBox="1"/>
              <p:nvPr/>
            </p:nvSpPr>
            <p:spPr>
              <a:xfrm>
                <a:off x="4000500" y="1395133"/>
                <a:ext cx="3558092" cy="28037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794"/>
                  </a:lnSpc>
                  <a:spcBef>
                    <a:spcPts val="4"/>
                  </a:spcBef>
                </a:pPr>
                <a:endParaRPr sz="794" dirty="0"/>
              </a:p>
              <a:p>
                <a:pPr marL="1026738">
                  <a:lnSpc>
                    <a:spcPts val="1407"/>
                  </a:lnSpc>
                  <a:spcBef>
                    <a:spcPts val="70"/>
                  </a:spcBef>
                </a:pPr>
                <a:r>
                  <a:rPr sz="2118" baseline="-11894" dirty="0">
                    <a:solidFill>
                      <a:schemeClr val="accent5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cluster1</a:t>
                </a:r>
                <a:endParaRPr sz="1412" dirty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55" name="object 15"/>
              <p:cNvSpPr txBox="1"/>
              <p:nvPr/>
            </p:nvSpPr>
            <p:spPr>
              <a:xfrm>
                <a:off x="4000500" y="1675503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6" name="object 14"/>
              <p:cNvSpPr txBox="1"/>
              <p:nvPr/>
            </p:nvSpPr>
            <p:spPr>
              <a:xfrm>
                <a:off x="4000500" y="2018404"/>
                <a:ext cx="0" cy="33079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7" name="object 13"/>
              <p:cNvSpPr txBox="1"/>
              <p:nvPr/>
            </p:nvSpPr>
            <p:spPr>
              <a:xfrm>
                <a:off x="4000500" y="2349201"/>
                <a:ext cx="0" cy="34155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8" name="object 12"/>
              <p:cNvSpPr txBox="1"/>
              <p:nvPr/>
            </p:nvSpPr>
            <p:spPr>
              <a:xfrm>
                <a:off x="4000500" y="2690756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9" name="object 11"/>
              <p:cNvSpPr txBox="1"/>
              <p:nvPr/>
            </p:nvSpPr>
            <p:spPr>
              <a:xfrm>
                <a:off x="4000500" y="3033657"/>
                <a:ext cx="0" cy="34357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60" name="object 10"/>
              <p:cNvSpPr txBox="1"/>
              <p:nvPr/>
            </p:nvSpPr>
            <p:spPr>
              <a:xfrm>
                <a:off x="4000500" y="3377229"/>
                <a:ext cx="3558092" cy="305248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R="862665" algn="r">
                  <a:lnSpc>
                    <a:spcPts val="896"/>
                  </a:lnSpc>
                  <a:spcBef>
                    <a:spcPts val="44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7</a:t>
                </a:r>
                <a:endParaRPr sz="794">
                  <a:latin typeface="Century Gothic"/>
                  <a:cs typeface="Century Gothic"/>
                </a:endParaRPr>
              </a:p>
              <a:p>
                <a:pPr marL="1917043" marR="1547210" algn="ctr">
                  <a:lnSpc>
                    <a:spcPct val="102172"/>
                  </a:lnSpc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5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61" name="object 9"/>
              <p:cNvSpPr txBox="1"/>
              <p:nvPr/>
            </p:nvSpPr>
            <p:spPr>
              <a:xfrm>
                <a:off x="4000500" y="3682478"/>
                <a:ext cx="498885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2" name="object 8"/>
              <p:cNvSpPr txBox="1"/>
              <p:nvPr/>
            </p:nvSpPr>
            <p:spPr>
              <a:xfrm>
                <a:off x="4499386" y="3682478"/>
                <a:ext cx="516367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3" name="object 7"/>
              <p:cNvSpPr txBox="1"/>
              <p:nvPr/>
            </p:nvSpPr>
            <p:spPr>
              <a:xfrm>
                <a:off x="5015753" y="3682478"/>
                <a:ext cx="50023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4" name="object 6"/>
              <p:cNvSpPr txBox="1"/>
              <p:nvPr/>
            </p:nvSpPr>
            <p:spPr>
              <a:xfrm>
                <a:off x="5515984" y="3682478"/>
                <a:ext cx="517039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5" name="object 5"/>
              <p:cNvSpPr txBox="1"/>
              <p:nvPr/>
            </p:nvSpPr>
            <p:spPr>
              <a:xfrm>
                <a:off x="6033023" y="3682478"/>
                <a:ext cx="495524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6" name="object 4"/>
              <p:cNvSpPr txBox="1"/>
              <p:nvPr/>
            </p:nvSpPr>
            <p:spPr>
              <a:xfrm>
                <a:off x="6528548" y="3682478"/>
                <a:ext cx="49754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7" name="object 3"/>
              <p:cNvSpPr txBox="1"/>
              <p:nvPr/>
            </p:nvSpPr>
            <p:spPr>
              <a:xfrm>
                <a:off x="7026089" y="3682478"/>
                <a:ext cx="532503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</p:grpSp>
        <p:sp>
          <p:nvSpPr>
            <p:cNvPr id="96" name="Oval 95"/>
            <p:cNvSpPr/>
            <p:nvPr/>
          </p:nvSpPr>
          <p:spPr bwMode="auto">
            <a:xfrm>
              <a:off x="3937363" y="1447801"/>
              <a:ext cx="1320437" cy="1755738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noFill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715000" y="2057167"/>
              <a:ext cx="1527717" cy="198143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68" name="Title 84"/>
          <p:cNvSpPr txBox="1">
            <a:spLocks/>
          </p:cNvSpPr>
          <p:nvPr/>
        </p:nvSpPr>
        <p:spPr>
          <a:xfrm>
            <a:off x="1866355" y="250375"/>
            <a:ext cx="8280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ko-KR" sz="2800" kern="0" dirty="0">
                <a:solidFill>
                  <a:srgbClr val="002060"/>
                </a:solidFill>
                <a:ea typeface="Gulim" pitchFamily="34" charset="-127"/>
              </a:rPr>
              <a:t>PAM or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K-</a:t>
            </a:r>
            <a:r>
              <a:rPr lang="en-IN" sz="2800" kern="0" spc="4" dirty="0" err="1">
                <a:solidFill>
                  <a:srgbClr val="002060"/>
                </a:solidFill>
                <a:cs typeface="Century Gothic"/>
              </a:rPr>
              <a:t>Medoid</a:t>
            </a:r>
            <a:r>
              <a:rPr lang="en-IN" sz="2800" kern="0" dirty="0" err="1">
                <a:solidFill>
                  <a:srgbClr val="002060"/>
                </a:solidFill>
                <a:cs typeface="Century Gothic"/>
              </a:rPr>
              <a:t>s</a:t>
            </a:r>
            <a:r>
              <a:rPr lang="en-IN" sz="2800" kern="0" dirty="0">
                <a:solidFill>
                  <a:srgbClr val="002060"/>
                </a:solidFill>
                <a:cs typeface="Century Gothic"/>
              </a:rPr>
              <a:t>:</a:t>
            </a:r>
            <a:r>
              <a:rPr lang="en-IN" sz="2800" kern="0" spc="8" dirty="0">
                <a:solidFill>
                  <a:srgbClr val="002060"/>
                </a:solidFill>
                <a:cs typeface="Century Gothic"/>
              </a:rPr>
              <a:t> 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Example</a:t>
            </a:r>
            <a:endParaRPr lang="en-IN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86"/>
          <p:cNvSpPr/>
          <p:nvPr/>
        </p:nvSpPr>
        <p:spPr>
          <a:xfrm>
            <a:off x="2462606" y="6079415"/>
            <a:ext cx="106231" cy="168088"/>
          </a:xfrm>
          <a:custGeom>
            <a:avLst/>
            <a:gdLst/>
            <a:ahLst/>
            <a:cxnLst/>
            <a:rect l="l" t="t" r="r" b="b"/>
            <a:pathLst>
              <a:path w="120395" h="190500">
                <a:moveTo>
                  <a:pt x="120395" y="95250"/>
                </a:moveTo>
                <a:lnTo>
                  <a:pt x="0" y="0"/>
                </a:lnTo>
                <a:lnTo>
                  <a:pt x="0" y="190500"/>
                </a:lnTo>
                <a:lnTo>
                  <a:pt x="120395" y="95250"/>
                </a:lnTo>
                <a:close/>
              </a:path>
            </a:pathLst>
          </a:custGeom>
          <a:solidFill>
            <a:srgbClr val="9FB7CC"/>
          </a:solidFill>
        </p:spPr>
        <p:txBody>
          <a:bodyPr wrap="square" lIns="0" tIns="0" rIns="0" bIns="0" rtlCol="0">
            <a:noAutofit/>
          </a:bodyPr>
          <a:lstStyle/>
          <a:p>
            <a:endParaRPr sz="1235"/>
          </a:p>
        </p:txBody>
      </p:sp>
      <p:sp>
        <p:nvSpPr>
          <p:cNvPr id="87" name="object 87"/>
          <p:cNvSpPr/>
          <p:nvPr/>
        </p:nvSpPr>
        <p:spPr>
          <a:xfrm>
            <a:off x="2250814" y="5761393"/>
            <a:ext cx="7563971" cy="504265"/>
          </a:xfrm>
          <a:custGeom>
            <a:avLst/>
            <a:gdLst/>
            <a:ahLst/>
            <a:cxnLst/>
            <a:rect l="l" t="t" r="r" b="b"/>
            <a:pathLst>
              <a:path w="8572500" h="571500">
                <a:moveTo>
                  <a:pt x="0" y="571500"/>
                </a:moveTo>
                <a:lnTo>
                  <a:pt x="8572500" y="571500"/>
                </a:lnTo>
                <a:lnTo>
                  <a:pt x="85725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35"/>
          </a:p>
        </p:txBody>
      </p:sp>
      <p:sp>
        <p:nvSpPr>
          <p:cNvPr id="22" name="object 22"/>
          <p:cNvSpPr txBox="1"/>
          <p:nvPr/>
        </p:nvSpPr>
        <p:spPr>
          <a:xfrm>
            <a:off x="4995266" y="4324061"/>
            <a:ext cx="5367934" cy="1315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6956" indent="-285750">
              <a:lnSpc>
                <a:spcPts val="1743"/>
              </a:lnSpc>
              <a:spcBef>
                <a:spcPts val="86"/>
              </a:spcBef>
              <a:buFont typeface="Arial" panose="020B0604020202020204" pitchFamily="34" charset="0"/>
              <a:buChar char="•"/>
            </a:pPr>
            <a:r>
              <a:rPr sz="1588" dirty="0">
                <a:latin typeface="Century Gothic"/>
                <a:cs typeface="Century Gothic"/>
              </a:rPr>
              <a:t>Choose </a:t>
            </a:r>
            <a:r>
              <a:rPr sz="1588" dirty="0">
                <a:latin typeface="Century Gothic"/>
                <a:cs typeface="Century Gothic"/>
              </a:rPr>
              <a:t>a </a:t>
            </a:r>
            <a:r>
              <a:rPr sz="1588" dirty="0">
                <a:latin typeface="Century Gothic"/>
                <a:cs typeface="Century Gothic"/>
              </a:rPr>
              <a:t>random</a:t>
            </a:r>
            <a:r>
              <a:rPr lang="en-IN" sz="1588" dirty="0">
                <a:latin typeface="Century Gothic"/>
                <a:cs typeface="Century Gothic"/>
              </a:rPr>
              <a:t> object </a:t>
            </a:r>
            <a:r>
              <a:rPr lang="en-IN" sz="1588" dirty="0">
                <a:solidFill>
                  <a:srgbClr val="C00000"/>
                </a:solidFill>
                <a:latin typeface="Century Gothic"/>
                <a:cs typeface="Century Gothic"/>
              </a:rPr>
              <a:t>0</a:t>
            </a:r>
            <a:r>
              <a:rPr lang="en-IN" sz="1588" baseline="-25000" dirty="0">
                <a:solidFill>
                  <a:srgbClr val="C00000"/>
                </a:solidFill>
                <a:latin typeface="Century Gothic"/>
                <a:cs typeface="Century Gothic"/>
              </a:rPr>
              <a:t>7</a:t>
            </a:r>
            <a:endParaRPr sz="1588" baseline="-2500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296956" marR="30428" indent="-285750">
              <a:lnSpc>
                <a:spcPct val="102172"/>
              </a:lnSpc>
              <a:spcBef>
                <a:spcPts val="1142"/>
              </a:spcBef>
              <a:buFont typeface="Arial" panose="020B0604020202020204" pitchFamily="34" charset="0"/>
              <a:buChar char="•"/>
            </a:pPr>
            <a:r>
              <a:rPr sz="1588" dirty="0">
                <a:latin typeface="Century Gothic"/>
                <a:cs typeface="Century Gothic"/>
              </a:rPr>
              <a:t>Swap </a:t>
            </a:r>
            <a:r>
              <a:rPr lang="en-IN" sz="1588" dirty="0">
                <a:solidFill>
                  <a:srgbClr val="C00000"/>
                </a:solidFill>
                <a:latin typeface="Century Gothic"/>
                <a:cs typeface="Century Gothic"/>
              </a:rPr>
              <a:t>0</a:t>
            </a:r>
            <a:r>
              <a:rPr sz="1588" baseline="-25000" dirty="0">
                <a:solidFill>
                  <a:srgbClr val="C00000"/>
                </a:solidFill>
                <a:latin typeface="Century Gothic"/>
                <a:cs typeface="Century Gothic"/>
              </a:rPr>
              <a:t>8</a:t>
            </a:r>
            <a:r>
              <a:rPr sz="1588" spc="426" dirty="0">
                <a:solidFill>
                  <a:srgbClr val="006FBF"/>
                </a:solidFill>
                <a:latin typeface="Century Gothic"/>
                <a:cs typeface="Century Gothic"/>
              </a:rPr>
              <a:t> </a:t>
            </a:r>
            <a:r>
              <a:rPr sz="1588" spc="4" dirty="0">
                <a:latin typeface="Century Gothic"/>
                <a:cs typeface="Century Gothic"/>
              </a:rPr>
              <a:t>an</a:t>
            </a:r>
            <a:r>
              <a:rPr sz="1588" dirty="0">
                <a:latin typeface="Century Gothic"/>
                <a:cs typeface="Century Gothic"/>
              </a:rPr>
              <a:t>d </a:t>
            </a:r>
            <a:r>
              <a:rPr sz="1588" dirty="0">
                <a:solidFill>
                  <a:srgbClr val="C00000"/>
                </a:solidFill>
                <a:latin typeface="Century Gothic"/>
                <a:cs typeface="Century Gothic"/>
              </a:rPr>
              <a:t>0</a:t>
            </a:r>
            <a:r>
              <a:rPr sz="1588" baseline="-25000" dirty="0">
                <a:solidFill>
                  <a:srgbClr val="C00000"/>
                </a:solidFill>
                <a:latin typeface="Century Gothic"/>
                <a:cs typeface="Century Gothic"/>
              </a:rPr>
              <a:t>7</a:t>
            </a:r>
            <a:endParaRPr lang="en-IN" sz="1588" baseline="-2500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296956" marR="30428" indent="-285750">
              <a:lnSpc>
                <a:spcPct val="102172"/>
              </a:lnSpc>
              <a:spcBef>
                <a:spcPts val="1142"/>
              </a:spcBef>
              <a:buFont typeface="Arial" panose="020B0604020202020204" pitchFamily="34" charset="0"/>
              <a:buChar char="•"/>
            </a:pPr>
            <a:r>
              <a:rPr lang="en-IN" sz="1588" dirty="0">
                <a:latin typeface="Arial"/>
                <a:cs typeface="Arial"/>
              </a:rPr>
              <a:t>Compute the absolute error criterion</a:t>
            </a:r>
            <a:r>
              <a:rPr lang="en-IN" sz="1588" spc="-4" dirty="0">
                <a:latin typeface="Arial"/>
                <a:cs typeface="Arial"/>
              </a:rPr>
              <a:t> </a:t>
            </a:r>
            <a:r>
              <a:rPr lang="en-IN" sz="1588" dirty="0">
                <a:solidFill>
                  <a:srgbClr val="640064"/>
                </a:solidFill>
                <a:latin typeface="Arial"/>
                <a:cs typeface="Arial"/>
              </a:rPr>
              <a:t>[for the set </a:t>
            </a:r>
            <a:r>
              <a:rPr lang="en-IN" sz="1588" dirty="0">
                <a:solidFill>
                  <a:srgbClr val="640064"/>
                </a:solidFill>
                <a:latin typeface="Arial"/>
                <a:cs typeface="Arial"/>
              </a:rPr>
              <a:t>of </a:t>
            </a:r>
            <a:r>
              <a:rPr lang="en-IN" sz="1588" dirty="0" err="1">
                <a:solidFill>
                  <a:srgbClr val="640064"/>
                </a:solidFill>
                <a:latin typeface="Arial"/>
                <a:cs typeface="Arial"/>
              </a:rPr>
              <a:t>Medoids</a:t>
            </a:r>
            <a:r>
              <a:rPr lang="en-IN" sz="1588" dirty="0">
                <a:solidFill>
                  <a:srgbClr val="640064"/>
                </a:solidFill>
                <a:latin typeface="Arial"/>
                <a:cs typeface="Arial"/>
              </a:rPr>
              <a:t> </a:t>
            </a:r>
            <a:r>
              <a:rPr lang="en-IN" sz="1588" dirty="0">
                <a:solidFill>
                  <a:srgbClr val="640064"/>
                </a:solidFill>
                <a:latin typeface="Arial"/>
                <a:cs typeface="Arial"/>
              </a:rPr>
              <a:t>(0</a:t>
            </a:r>
            <a:r>
              <a:rPr lang="en-IN" sz="1588" baseline="-25000" dirty="0">
                <a:solidFill>
                  <a:srgbClr val="640064"/>
                </a:solidFill>
                <a:latin typeface="Arial"/>
                <a:cs typeface="Arial"/>
              </a:rPr>
              <a:t>2</a:t>
            </a:r>
            <a:r>
              <a:rPr lang="en-IN" sz="1588" dirty="0">
                <a:solidFill>
                  <a:srgbClr val="640064"/>
                </a:solidFill>
                <a:latin typeface="Arial"/>
                <a:cs typeface="Arial"/>
              </a:rPr>
              <a:t>,0</a:t>
            </a:r>
            <a:r>
              <a:rPr lang="en-IN" sz="1588" baseline="-25000" dirty="0">
                <a:solidFill>
                  <a:srgbClr val="640064"/>
                </a:solidFill>
                <a:latin typeface="Arial"/>
                <a:cs typeface="Arial"/>
              </a:rPr>
              <a:t>7</a:t>
            </a:r>
            <a:r>
              <a:rPr lang="en-IN" sz="1588" dirty="0">
                <a:solidFill>
                  <a:srgbClr val="640064"/>
                </a:solidFill>
                <a:latin typeface="Arial"/>
                <a:cs typeface="Arial"/>
              </a:rPr>
              <a:t>)</a:t>
            </a:r>
            <a:endParaRPr lang="en-IN" sz="1588" dirty="0">
              <a:latin typeface="Arial"/>
              <a:cs typeface="Arial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456778" y="1328714"/>
            <a:ext cx="1434195" cy="4341072"/>
            <a:chOff x="932777" y="1328714"/>
            <a:chExt cx="1434195" cy="4341072"/>
          </a:xfrm>
        </p:grpSpPr>
        <p:sp>
          <p:nvSpPr>
            <p:cNvPr id="89" name="object 44"/>
            <p:cNvSpPr txBox="1"/>
            <p:nvPr/>
          </p:nvSpPr>
          <p:spPr>
            <a:xfrm>
              <a:off x="1007410" y="1328714"/>
              <a:ext cx="1337651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640064"/>
                  </a:solidFill>
                  <a:latin typeface="Century Gothic"/>
                  <a:cs typeface="Century Gothic"/>
                </a:rPr>
                <a:t>Data Objects</a:t>
              </a:r>
              <a:endParaRPr sz="1588">
                <a:latin typeface="Century Gothic"/>
                <a:cs typeface="Century Gothic"/>
              </a:endParaRPr>
            </a:p>
          </p:txBody>
        </p:sp>
        <p:sp>
          <p:nvSpPr>
            <p:cNvPr id="90" name="object 41"/>
            <p:cNvSpPr txBox="1"/>
            <p:nvPr/>
          </p:nvSpPr>
          <p:spPr>
            <a:xfrm>
              <a:off x="1642783" y="1906266"/>
              <a:ext cx="283478" cy="36201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056"/>
                </a:lnSpc>
                <a:spcBef>
                  <a:spcPts val="102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1542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1" name="object 40"/>
            <p:cNvSpPr txBox="1"/>
            <p:nvPr/>
          </p:nvSpPr>
          <p:spPr>
            <a:xfrm>
              <a:off x="2083146" y="1906273"/>
              <a:ext cx="283826" cy="36201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26">
                <a:lnSpc>
                  <a:spcPts val="2065"/>
                </a:lnSpc>
                <a:spcBef>
                  <a:spcPts val="103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2</a:t>
              </a:r>
              <a:endParaRPr sz="1059">
                <a:latin typeface="Century Gothic"/>
                <a:cs typeface="Century Gothic"/>
              </a:endParaRPr>
            </a:p>
            <a:p>
              <a:pPr marL="11233" marR="36815">
                <a:lnSpc>
                  <a:spcPct val="95825"/>
                </a:lnSpc>
                <a:spcBef>
                  <a:spcPts val="1534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5</a:t>
              </a:r>
              <a:endParaRPr sz="1588">
                <a:latin typeface="Arial"/>
                <a:cs typeface="Arial"/>
              </a:endParaRP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2" name="object 38"/>
            <p:cNvSpPr txBox="1"/>
            <p:nvPr/>
          </p:nvSpPr>
          <p:spPr>
            <a:xfrm>
              <a:off x="932777" y="2369634"/>
              <a:ext cx="365031" cy="330015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 marR="36714">
                <a:lnSpc>
                  <a:spcPts val="2043"/>
                </a:lnSpc>
                <a:spcBef>
                  <a:spcPts val="101"/>
                </a:spcBef>
                <a:spcAft>
                  <a:spcPts val="300"/>
                </a:spcAft>
              </a:pPr>
              <a:r>
                <a:rPr sz="2382" baseline="9662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 dirty="0">
                <a:latin typeface="Arial"/>
                <a:cs typeface="Arial"/>
              </a:endParaRPr>
            </a:p>
            <a:p>
              <a:pPr marL="11213" marR="36714">
                <a:lnSpc>
                  <a:spcPts val="1826"/>
                </a:lnSpc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2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3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4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5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97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6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7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8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9</a:t>
              </a:r>
              <a:endParaRPr sz="1059" dirty="0">
                <a:latin typeface="Arial"/>
                <a:cs typeface="Arial"/>
              </a:endParaRPr>
            </a:p>
            <a:p>
              <a:pPr marL="11206">
                <a:lnSpc>
                  <a:spcPts val="1826"/>
                </a:lnSpc>
                <a:spcBef>
                  <a:spcPts val="800"/>
                </a:spcBef>
                <a:spcAft>
                  <a:spcPts val="300"/>
                </a:spcAft>
              </a:pPr>
              <a:r>
                <a:rPr sz="2382" baseline="16104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059" dirty="0">
                  <a:solidFill>
                    <a:srgbClr val="006FBF"/>
                  </a:solidFill>
                  <a:latin typeface="Arial"/>
                  <a:cs typeface="Arial"/>
                </a:rPr>
                <a:t>10</a:t>
              </a:r>
              <a:endParaRPr sz="1059" dirty="0"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328387" y="1263562"/>
            <a:ext cx="3820947" cy="2775038"/>
            <a:chOff x="3804386" y="1263562"/>
            <a:chExt cx="3820947" cy="2775038"/>
          </a:xfrm>
        </p:grpSpPr>
        <p:grpSp>
          <p:nvGrpSpPr>
            <p:cNvPr id="94" name="Group 93"/>
            <p:cNvGrpSpPr/>
            <p:nvPr/>
          </p:nvGrpSpPr>
          <p:grpSpPr>
            <a:xfrm>
              <a:off x="3804386" y="1263562"/>
              <a:ext cx="3820947" cy="2744080"/>
              <a:chOff x="3804386" y="1263562"/>
              <a:chExt cx="3820947" cy="2744080"/>
            </a:xfrm>
          </p:grpSpPr>
          <p:sp>
            <p:nvSpPr>
              <p:cNvPr id="97" name="object 46"/>
              <p:cNvSpPr/>
              <p:nvPr/>
            </p:nvSpPr>
            <p:spPr>
              <a:xfrm>
                <a:off x="5957048" y="297247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98" name="object 47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99" name="object 48"/>
              <p:cNvSpPr/>
              <p:nvPr/>
            </p:nvSpPr>
            <p:spPr>
              <a:xfrm>
                <a:off x="6466018" y="3301254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0" name="object 49"/>
              <p:cNvSpPr/>
              <p:nvPr/>
            </p:nvSpPr>
            <p:spPr>
              <a:xfrm>
                <a:off x="5982596" y="360717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1" name="object 50"/>
              <p:cNvSpPr/>
              <p:nvPr/>
            </p:nvSpPr>
            <p:spPr>
              <a:xfrm>
                <a:off x="3987726" y="2284655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2" name="object 51"/>
              <p:cNvSpPr/>
              <p:nvPr/>
            </p:nvSpPr>
            <p:spPr>
              <a:xfrm>
                <a:off x="4940449" y="1943099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3" name="object 52"/>
              <p:cNvSpPr/>
              <p:nvPr/>
            </p:nvSpPr>
            <p:spPr>
              <a:xfrm>
                <a:off x="4395172" y="161230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4" name="object 53"/>
              <p:cNvSpPr/>
              <p:nvPr/>
            </p:nvSpPr>
            <p:spPr>
              <a:xfrm>
                <a:off x="4000500" y="1395132"/>
                <a:ext cx="3558092" cy="2287345"/>
              </a:xfrm>
              <a:custGeom>
                <a:avLst/>
                <a:gdLst/>
                <a:ahLst/>
                <a:cxnLst/>
                <a:rect l="l" t="t" r="r" b="b"/>
                <a:pathLst>
                  <a:path w="4032504" h="2592324">
                    <a:moveTo>
                      <a:pt x="0" y="0"/>
                    </a:moveTo>
                    <a:lnTo>
                      <a:pt x="0" y="2592324"/>
                    </a:lnTo>
                    <a:lnTo>
                      <a:pt x="4032504" y="2592324"/>
                    </a:lnTo>
                    <a:lnTo>
                      <a:pt x="4032504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5" name="object 54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6" name="object 55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7" name="object 56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8" name="object 57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9" name="object 58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0" name="object 59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1" name="object 60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2" name="object 61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3" name="object 62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4" name="object 63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5" name="object 64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6" name="object 65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7" name="object 66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8" name="object 67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9" name="object 68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0" name="object 69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1" name="object 70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2" name="object 71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3" name="object 72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4" name="object 73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5" name="object 74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6" name="object 75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7" name="object 76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8" name="object 77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9" name="object 78"/>
              <p:cNvSpPr/>
              <p:nvPr/>
            </p:nvSpPr>
            <p:spPr>
              <a:xfrm>
                <a:off x="6453244" y="296978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0" name="object 79"/>
              <p:cNvSpPr/>
              <p:nvPr/>
            </p:nvSpPr>
            <p:spPr>
              <a:xfrm>
                <a:off x="6961543" y="2589904"/>
                <a:ext cx="126401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3255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61" y="86124"/>
                    </a:lnTo>
                    <a:lnTo>
                      <a:pt x="5652" y="99613"/>
                    </a:lnTo>
                    <a:lnTo>
                      <a:pt x="12285" y="111806"/>
                    </a:lnTo>
                    <a:lnTo>
                      <a:pt x="21071" y="122417"/>
                    </a:lnTo>
                    <a:lnTo>
                      <a:pt x="31722" y="131155"/>
                    </a:lnTo>
                    <a:lnTo>
                      <a:pt x="43950" y="137733"/>
                    </a:lnTo>
                    <a:lnTo>
                      <a:pt x="57466" y="141862"/>
                    </a:lnTo>
                    <a:lnTo>
                      <a:pt x="71627" y="143255"/>
                    </a:lnTo>
                    <a:lnTo>
                      <a:pt x="86124" y="141794"/>
                    </a:lnTo>
                    <a:lnTo>
                      <a:pt x="99613" y="137603"/>
                    </a:lnTo>
                    <a:lnTo>
                      <a:pt x="111806" y="130970"/>
                    </a:lnTo>
                    <a:lnTo>
                      <a:pt x="122417" y="122184"/>
                    </a:lnTo>
                    <a:lnTo>
                      <a:pt x="131155" y="111533"/>
                    </a:lnTo>
                    <a:lnTo>
                      <a:pt x="137733" y="99305"/>
                    </a:lnTo>
                    <a:lnTo>
                      <a:pt x="141862" y="85789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1" name="object 80"/>
              <p:cNvSpPr/>
              <p:nvPr/>
            </p:nvSpPr>
            <p:spPr>
              <a:xfrm>
                <a:off x="6466018" y="2259107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2" name="object 81"/>
              <p:cNvSpPr/>
              <p:nvPr/>
            </p:nvSpPr>
            <p:spPr>
              <a:xfrm>
                <a:off x="6453244" y="2971128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3" name="object 82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4" name="object 45"/>
              <p:cNvSpPr txBox="1"/>
              <p:nvPr/>
            </p:nvSpPr>
            <p:spPr>
              <a:xfrm>
                <a:off x="3804386" y="1263562"/>
                <a:ext cx="175444" cy="185321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 marR="26929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22642" marR="14129">
                  <a:lnSpc>
                    <a:spcPct val="102172"/>
                  </a:lnSpc>
                  <a:spcBef>
                    <a:spcPts val="694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6771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4761" marR="2010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4761" marR="2010">
                  <a:lnSpc>
                    <a:spcPct val="102172"/>
                  </a:lnSpc>
                  <a:spcBef>
                    <a:spcPts val="95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  <a:p>
                <a:pPr marL="36771">
                  <a:lnSpc>
                    <a:spcPct val="102172"/>
                  </a:lnSpc>
                  <a:spcBef>
                    <a:spcPts val="1069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35" name="object 43"/>
              <p:cNvSpPr txBox="1"/>
              <p:nvPr/>
            </p:nvSpPr>
            <p:spPr>
              <a:xfrm>
                <a:off x="6667276" y="1708639"/>
                <a:ext cx="71983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solidFill>
                      <a:schemeClr val="accent2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cluster2</a:t>
                </a:r>
              </a:p>
            </p:txBody>
          </p:sp>
          <p:sp>
            <p:nvSpPr>
              <p:cNvPr id="136" name="object 42"/>
              <p:cNvSpPr txBox="1"/>
              <p:nvPr/>
            </p:nvSpPr>
            <p:spPr>
              <a:xfrm>
                <a:off x="4493559" y="17362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3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37" name="object 39"/>
              <p:cNvSpPr txBox="1"/>
              <p:nvPr/>
            </p:nvSpPr>
            <p:spPr>
              <a:xfrm>
                <a:off x="5036823" y="20791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4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38" name="object 37"/>
              <p:cNvSpPr txBox="1"/>
              <p:nvPr/>
            </p:nvSpPr>
            <p:spPr>
              <a:xfrm>
                <a:off x="6628280" y="2332577"/>
                <a:ext cx="150486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10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39" name="object 36"/>
              <p:cNvSpPr txBox="1"/>
              <p:nvPr/>
            </p:nvSpPr>
            <p:spPr>
              <a:xfrm>
                <a:off x="4090147" y="241393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0" name="object 35"/>
              <p:cNvSpPr txBox="1"/>
              <p:nvPr/>
            </p:nvSpPr>
            <p:spPr>
              <a:xfrm>
                <a:off x="7124476" y="2663374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9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1" name="object 34"/>
              <p:cNvSpPr txBox="1"/>
              <p:nvPr/>
            </p:nvSpPr>
            <p:spPr>
              <a:xfrm>
                <a:off x="6090404" y="304393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6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2" name="object 33"/>
              <p:cNvSpPr txBox="1"/>
              <p:nvPr/>
            </p:nvSpPr>
            <p:spPr>
              <a:xfrm>
                <a:off x="6615505" y="304258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8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3" name="object 32"/>
              <p:cNvSpPr txBox="1"/>
              <p:nvPr/>
            </p:nvSpPr>
            <p:spPr>
              <a:xfrm>
                <a:off x="4539951" y="3056697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2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4" name="object 31"/>
              <p:cNvSpPr txBox="1"/>
              <p:nvPr/>
            </p:nvSpPr>
            <p:spPr>
              <a:xfrm>
                <a:off x="3840704" y="329741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5" name="object 30"/>
              <p:cNvSpPr txBox="1"/>
              <p:nvPr/>
            </p:nvSpPr>
            <p:spPr>
              <a:xfrm>
                <a:off x="3885752" y="363896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2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6" name="object 29"/>
              <p:cNvSpPr txBox="1"/>
              <p:nvPr/>
            </p:nvSpPr>
            <p:spPr>
              <a:xfrm>
                <a:off x="7008168" y="3774795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7" name="object 28"/>
              <p:cNvSpPr txBox="1"/>
              <p:nvPr/>
            </p:nvSpPr>
            <p:spPr>
              <a:xfrm>
                <a:off x="7475453" y="3780844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8" name="object 27"/>
              <p:cNvSpPr txBox="1"/>
              <p:nvPr/>
            </p:nvSpPr>
            <p:spPr>
              <a:xfrm>
                <a:off x="5458391" y="3792930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9" name="object 26"/>
              <p:cNvSpPr txBox="1"/>
              <p:nvPr/>
            </p:nvSpPr>
            <p:spPr>
              <a:xfrm>
                <a:off x="5967356" y="378755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0" name="object 25"/>
              <p:cNvSpPr txBox="1"/>
              <p:nvPr/>
            </p:nvSpPr>
            <p:spPr>
              <a:xfrm>
                <a:off x="6475661" y="379294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1" name="object 24"/>
              <p:cNvSpPr txBox="1"/>
              <p:nvPr/>
            </p:nvSpPr>
            <p:spPr>
              <a:xfrm>
                <a:off x="4441788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2" name="object 23"/>
              <p:cNvSpPr txBox="1"/>
              <p:nvPr/>
            </p:nvSpPr>
            <p:spPr>
              <a:xfrm>
                <a:off x="4950086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3" name="object 16"/>
              <p:cNvSpPr txBox="1"/>
              <p:nvPr/>
            </p:nvSpPr>
            <p:spPr>
              <a:xfrm>
                <a:off x="4000500" y="1395133"/>
                <a:ext cx="3558092" cy="28037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794"/>
                  </a:lnSpc>
                  <a:spcBef>
                    <a:spcPts val="4"/>
                  </a:spcBef>
                </a:pPr>
                <a:endParaRPr sz="794" dirty="0"/>
              </a:p>
              <a:p>
                <a:pPr marL="1026738">
                  <a:lnSpc>
                    <a:spcPts val="1407"/>
                  </a:lnSpc>
                  <a:spcBef>
                    <a:spcPts val="70"/>
                  </a:spcBef>
                </a:pPr>
                <a:r>
                  <a:rPr sz="2118" baseline="-11894" dirty="0">
                    <a:solidFill>
                      <a:schemeClr val="accent5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cluster1</a:t>
                </a:r>
                <a:endParaRPr sz="1412" dirty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54" name="object 15"/>
              <p:cNvSpPr txBox="1"/>
              <p:nvPr/>
            </p:nvSpPr>
            <p:spPr>
              <a:xfrm>
                <a:off x="4000500" y="1675503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5" name="object 14"/>
              <p:cNvSpPr txBox="1"/>
              <p:nvPr/>
            </p:nvSpPr>
            <p:spPr>
              <a:xfrm>
                <a:off x="4000500" y="2018404"/>
                <a:ext cx="0" cy="33079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6" name="object 13"/>
              <p:cNvSpPr txBox="1"/>
              <p:nvPr/>
            </p:nvSpPr>
            <p:spPr>
              <a:xfrm>
                <a:off x="4000500" y="2349201"/>
                <a:ext cx="0" cy="34155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7" name="object 12"/>
              <p:cNvSpPr txBox="1"/>
              <p:nvPr/>
            </p:nvSpPr>
            <p:spPr>
              <a:xfrm>
                <a:off x="4000500" y="2690756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8" name="object 11"/>
              <p:cNvSpPr txBox="1"/>
              <p:nvPr/>
            </p:nvSpPr>
            <p:spPr>
              <a:xfrm>
                <a:off x="4000500" y="3033657"/>
                <a:ext cx="0" cy="34357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9" name="object 10"/>
              <p:cNvSpPr txBox="1"/>
              <p:nvPr/>
            </p:nvSpPr>
            <p:spPr>
              <a:xfrm>
                <a:off x="4000500" y="3377229"/>
                <a:ext cx="3558092" cy="305248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R="862665" algn="r">
                  <a:lnSpc>
                    <a:spcPts val="896"/>
                  </a:lnSpc>
                  <a:spcBef>
                    <a:spcPts val="44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7</a:t>
                </a:r>
                <a:endParaRPr sz="794">
                  <a:latin typeface="Century Gothic"/>
                  <a:cs typeface="Century Gothic"/>
                </a:endParaRPr>
              </a:p>
              <a:p>
                <a:pPr marL="1917043" marR="1547210" algn="ctr">
                  <a:lnSpc>
                    <a:spcPct val="102172"/>
                  </a:lnSpc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5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60" name="object 9"/>
              <p:cNvSpPr txBox="1"/>
              <p:nvPr/>
            </p:nvSpPr>
            <p:spPr>
              <a:xfrm>
                <a:off x="4000500" y="3682478"/>
                <a:ext cx="498885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1" name="object 8"/>
              <p:cNvSpPr txBox="1"/>
              <p:nvPr/>
            </p:nvSpPr>
            <p:spPr>
              <a:xfrm>
                <a:off x="4499386" y="3682478"/>
                <a:ext cx="516367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2" name="object 7"/>
              <p:cNvSpPr txBox="1"/>
              <p:nvPr/>
            </p:nvSpPr>
            <p:spPr>
              <a:xfrm>
                <a:off x="5015753" y="3682478"/>
                <a:ext cx="50023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3" name="object 6"/>
              <p:cNvSpPr txBox="1"/>
              <p:nvPr/>
            </p:nvSpPr>
            <p:spPr>
              <a:xfrm>
                <a:off x="5515984" y="3682478"/>
                <a:ext cx="517039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4" name="object 5"/>
              <p:cNvSpPr txBox="1"/>
              <p:nvPr/>
            </p:nvSpPr>
            <p:spPr>
              <a:xfrm>
                <a:off x="6033023" y="3682478"/>
                <a:ext cx="495524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5" name="object 4"/>
              <p:cNvSpPr txBox="1"/>
              <p:nvPr/>
            </p:nvSpPr>
            <p:spPr>
              <a:xfrm>
                <a:off x="6528548" y="3682478"/>
                <a:ext cx="49754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6" name="object 3"/>
              <p:cNvSpPr txBox="1"/>
              <p:nvPr/>
            </p:nvSpPr>
            <p:spPr>
              <a:xfrm>
                <a:off x="7026089" y="3682478"/>
                <a:ext cx="532503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</p:grpSp>
        <p:sp>
          <p:nvSpPr>
            <p:cNvPr id="95" name="Oval 94"/>
            <p:cNvSpPr/>
            <p:nvPr/>
          </p:nvSpPr>
          <p:spPr bwMode="auto">
            <a:xfrm>
              <a:off x="3937363" y="1447801"/>
              <a:ext cx="1320437" cy="1755738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noFill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5715000" y="2057167"/>
              <a:ext cx="1527717" cy="198143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67" name="object 19"/>
          <p:cNvSpPr txBox="1"/>
          <p:nvPr/>
        </p:nvSpPr>
        <p:spPr>
          <a:xfrm>
            <a:off x="4820562" y="5838244"/>
            <a:ext cx="4473539" cy="356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766"/>
              </a:lnSpc>
              <a:spcBef>
                <a:spcPts val="138"/>
              </a:spcBef>
            </a:pPr>
            <a:r>
              <a:rPr sz="2603" i="1" dirty="0">
                <a:latin typeface="Times New Roman"/>
                <a:cs typeface="Times New Roman"/>
              </a:rPr>
              <a:t>E</a:t>
            </a:r>
            <a:r>
              <a:rPr lang="en-IN" sz="2603" i="1" dirty="0">
                <a:latin typeface="Times New Roman"/>
                <a:cs typeface="Times New Roman"/>
              </a:rPr>
              <a:t> </a:t>
            </a:r>
            <a:r>
              <a:rPr lang="en-IN" sz="2603" dirty="0">
                <a:latin typeface="Times New Roman"/>
                <a:cs typeface="Times New Roman"/>
              </a:rPr>
              <a:t>= (3+4+4)+(2+2+1+3+3) = 22</a:t>
            </a:r>
            <a:endParaRPr sz="2603" dirty="0">
              <a:latin typeface="Times New Roman"/>
              <a:cs typeface="Times New Roman"/>
            </a:endParaRPr>
          </a:p>
        </p:txBody>
      </p:sp>
      <p:sp>
        <p:nvSpPr>
          <p:cNvPr id="168" name="Title 84"/>
          <p:cNvSpPr txBox="1">
            <a:spLocks/>
          </p:cNvSpPr>
          <p:nvPr/>
        </p:nvSpPr>
        <p:spPr>
          <a:xfrm>
            <a:off x="1866355" y="250375"/>
            <a:ext cx="8280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ko-KR" sz="2800" kern="0" dirty="0">
                <a:solidFill>
                  <a:srgbClr val="002060"/>
                </a:solidFill>
                <a:ea typeface="Gulim" pitchFamily="34" charset="-127"/>
              </a:rPr>
              <a:t>PAM or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K-</a:t>
            </a:r>
            <a:r>
              <a:rPr lang="en-IN" sz="2800" kern="0" spc="4" dirty="0" err="1">
                <a:solidFill>
                  <a:srgbClr val="002060"/>
                </a:solidFill>
                <a:cs typeface="Century Gothic"/>
              </a:rPr>
              <a:t>Medoid</a:t>
            </a:r>
            <a:r>
              <a:rPr lang="en-IN" sz="2800" kern="0" dirty="0" err="1">
                <a:solidFill>
                  <a:srgbClr val="002060"/>
                </a:solidFill>
                <a:cs typeface="Century Gothic"/>
              </a:rPr>
              <a:t>s</a:t>
            </a:r>
            <a:r>
              <a:rPr lang="en-IN" sz="2800" kern="0" dirty="0">
                <a:solidFill>
                  <a:srgbClr val="002060"/>
                </a:solidFill>
                <a:cs typeface="Century Gothic"/>
              </a:rPr>
              <a:t>:</a:t>
            </a:r>
            <a:r>
              <a:rPr lang="en-IN" sz="2800" kern="0" spc="8" dirty="0">
                <a:solidFill>
                  <a:srgbClr val="002060"/>
                </a:solidFill>
                <a:cs typeface="Century Gothic"/>
              </a:rPr>
              <a:t> 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Example</a:t>
            </a:r>
            <a:endParaRPr lang="en-IN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89"/>
          <p:cNvSpPr/>
          <p:nvPr/>
        </p:nvSpPr>
        <p:spPr>
          <a:xfrm>
            <a:off x="2250814" y="5761393"/>
            <a:ext cx="7563971" cy="504265"/>
          </a:xfrm>
          <a:custGeom>
            <a:avLst/>
            <a:gdLst/>
            <a:ahLst/>
            <a:cxnLst/>
            <a:rect l="l" t="t" r="r" b="b"/>
            <a:pathLst>
              <a:path w="8572500" h="571500">
                <a:moveTo>
                  <a:pt x="0" y="571500"/>
                </a:moveTo>
                <a:lnTo>
                  <a:pt x="8572500" y="571500"/>
                </a:lnTo>
                <a:lnTo>
                  <a:pt x="85725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35"/>
          </a:p>
        </p:txBody>
      </p:sp>
      <p:grpSp>
        <p:nvGrpSpPr>
          <p:cNvPr id="169" name="Group 168"/>
          <p:cNvGrpSpPr/>
          <p:nvPr/>
        </p:nvGrpSpPr>
        <p:grpSpPr>
          <a:xfrm>
            <a:off x="2739166" y="4335002"/>
            <a:ext cx="7700235" cy="1913399"/>
            <a:chOff x="1215165" y="4335001"/>
            <a:chExt cx="7700235" cy="1913399"/>
          </a:xfrm>
        </p:grpSpPr>
        <p:sp>
          <p:nvSpPr>
            <p:cNvPr id="25" name="object 25"/>
            <p:cNvSpPr txBox="1"/>
            <p:nvPr/>
          </p:nvSpPr>
          <p:spPr>
            <a:xfrm>
              <a:off x="3130026" y="4335001"/>
              <a:ext cx="5785374" cy="8579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96956" indent="-285750">
                <a:lnSpc>
                  <a:spcPts val="1743"/>
                </a:lnSpc>
                <a:spcBef>
                  <a:spcPts val="86"/>
                </a:spcBef>
                <a:buFont typeface="Times New Roman" panose="02020603050405020304" pitchFamily="18" charset="0"/>
                <a:buChar char="→"/>
              </a:pPr>
              <a:r>
                <a:rPr sz="1588" spc="-4" dirty="0">
                  <a:solidFill>
                    <a:srgbClr val="006FBF"/>
                  </a:solidFill>
                  <a:latin typeface="Century Gothic"/>
                  <a:cs typeface="Century Gothic"/>
                </a:rPr>
                <a:t>Comput</a:t>
              </a:r>
              <a:r>
                <a:rPr sz="1588" dirty="0">
                  <a:solidFill>
                    <a:srgbClr val="006FBF"/>
                  </a:solidFill>
                  <a:latin typeface="Century Gothic"/>
                  <a:cs typeface="Century Gothic"/>
                </a:rPr>
                <a:t>e </a:t>
              </a:r>
              <a:r>
                <a:rPr sz="1588" spc="-4" dirty="0">
                  <a:solidFill>
                    <a:srgbClr val="006FBF"/>
                  </a:solidFill>
                  <a:latin typeface="Century Gothic"/>
                  <a:cs typeface="Century Gothic"/>
                </a:rPr>
                <a:t>the</a:t>
              </a:r>
              <a:r>
                <a:rPr lang="en-IN" sz="1588" spc="-4" dirty="0">
                  <a:solidFill>
                    <a:srgbClr val="006FBF"/>
                  </a:solidFill>
                  <a:latin typeface="Century Gothic"/>
                  <a:cs typeface="Century Gothic"/>
                </a:rPr>
                <a:t> cost function</a:t>
              </a:r>
            </a:p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   </a:t>
              </a:r>
            </a:p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lang="es-ES" sz="1588" dirty="0" err="1">
                  <a:solidFill>
                    <a:srgbClr val="A50020"/>
                  </a:solidFill>
                  <a:latin typeface="Century Gothic"/>
                  <a:cs typeface="Century Gothic"/>
                </a:rPr>
                <a:t>Absolute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 error [0</a:t>
              </a:r>
              <a:r>
                <a:rPr lang="es-ES" sz="1588" baseline="-25000" dirty="0">
                  <a:solidFill>
                    <a:srgbClr val="A50020"/>
                  </a:solidFill>
                  <a:latin typeface="Century Gothic"/>
                  <a:cs typeface="Century Gothic"/>
                </a:rPr>
                <a:t>2</a:t>
              </a:r>
              <a:r>
                <a:rPr lang="es-ES" sz="1588" spc="-10" dirty="0">
                  <a:solidFill>
                    <a:srgbClr val="A50020"/>
                  </a:solidFill>
                  <a:latin typeface="Century Gothic"/>
                  <a:cs typeface="Century Gothic"/>
                </a:rPr>
                <a:t> 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,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0</a:t>
              </a:r>
              <a:r>
                <a:rPr lang="es-ES" sz="1588" baseline="-25000" dirty="0">
                  <a:solidFill>
                    <a:srgbClr val="A50020"/>
                  </a:solidFill>
                  <a:latin typeface="Century Gothic"/>
                  <a:cs typeface="Century Gothic"/>
                </a:rPr>
                <a:t>7</a:t>
              </a:r>
              <a:r>
                <a:rPr lang="es-ES" sz="1588" spc="17" dirty="0">
                  <a:solidFill>
                    <a:srgbClr val="A50020"/>
                  </a:solidFill>
                  <a:latin typeface="Century Gothic"/>
                  <a:cs typeface="Century Gothic"/>
                </a:rPr>
                <a:t> 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] - </a:t>
              </a:r>
              <a:r>
                <a:rPr lang="es-ES" sz="1588" dirty="0" err="1">
                  <a:solidFill>
                    <a:srgbClr val="A50020"/>
                  </a:solidFill>
                  <a:latin typeface="Century Gothic"/>
                  <a:cs typeface="Century Gothic"/>
                </a:rPr>
                <a:t>Absolute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 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error [</a:t>
              </a:r>
              <a:r>
                <a:rPr lang="es-ES" sz="1588" dirty="0" err="1">
                  <a:solidFill>
                    <a:srgbClr val="A50020"/>
                  </a:solidFill>
                  <a:latin typeface="Century Gothic"/>
                  <a:cs typeface="Century Gothic"/>
                </a:rPr>
                <a:t>for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 0</a:t>
              </a:r>
              <a:r>
                <a:rPr lang="es-ES" sz="1588" baseline="-25000" dirty="0">
                  <a:solidFill>
                    <a:srgbClr val="A50020"/>
                  </a:solidFill>
                  <a:latin typeface="Century Gothic"/>
                  <a:cs typeface="Century Gothic"/>
                </a:rPr>
                <a:t>2</a:t>
              </a:r>
              <a:r>
                <a:rPr lang="es-ES" sz="1588" spc="30" dirty="0">
                  <a:solidFill>
                    <a:srgbClr val="A50020"/>
                  </a:solidFill>
                  <a:latin typeface="Century Gothic"/>
                  <a:cs typeface="Century Gothic"/>
                </a:rPr>
                <a:t> 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,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0</a:t>
              </a:r>
              <a:r>
                <a:rPr lang="es-ES" sz="1588" baseline="-25000" dirty="0">
                  <a:solidFill>
                    <a:srgbClr val="A50020"/>
                  </a:solidFill>
                  <a:latin typeface="Century Gothic"/>
                  <a:cs typeface="Century Gothic"/>
                </a:rPr>
                <a:t>8</a:t>
              </a:r>
              <a:r>
                <a:rPr lang="es-ES" sz="1588" spc="-138" dirty="0">
                  <a:solidFill>
                    <a:srgbClr val="A50020"/>
                  </a:solidFill>
                  <a:latin typeface="Century Gothic"/>
                  <a:cs typeface="Century Gothic"/>
                </a:rPr>
                <a:t> </a:t>
              </a:r>
              <a:r>
                <a:rPr lang="es-ES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] </a:t>
              </a:r>
              <a:endParaRPr sz="1588" dirty="0">
                <a:latin typeface="Century Gothic"/>
                <a:cs typeface="Century Gothic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856629" y="5328099"/>
              <a:ext cx="1208841" cy="33246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577"/>
                </a:lnSpc>
                <a:spcBef>
                  <a:spcPts val="129"/>
                </a:spcBef>
              </a:pPr>
              <a:r>
                <a:rPr sz="2427" i="1" dirty="0">
                  <a:latin typeface="Times New Roman"/>
                  <a:cs typeface="Times New Roman"/>
                </a:rPr>
                <a:t>S</a:t>
              </a:r>
              <a:r>
                <a:rPr lang="en-IN" sz="2427" i="1" dirty="0">
                  <a:latin typeface="Times New Roman"/>
                  <a:cs typeface="Times New Roman"/>
                </a:rPr>
                <a:t>=22-20</a:t>
              </a:r>
              <a:endParaRPr sz="2427" dirty="0"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215165" y="5744135"/>
              <a:ext cx="7563971" cy="5042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74"/>
                </a:lnSpc>
                <a:spcBef>
                  <a:spcPts val="36"/>
                </a:spcBef>
              </a:pPr>
              <a:endParaRPr sz="574" dirty="0"/>
            </a:p>
            <a:p>
              <a:pPr marL="2717788">
                <a:lnSpc>
                  <a:spcPts val="1949"/>
                </a:lnSpc>
                <a:spcBef>
                  <a:spcPts val="882"/>
                </a:spcBef>
              </a:pPr>
              <a:r>
                <a:rPr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S</a:t>
              </a:r>
              <a:r>
                <a:rPr lang="en-IN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&gt;</a:t>
              </a:r>
              <a:r>
                <a:rPr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 0</a:t>
              </a:r>
              <a:r>
                <a:rPr lang="en-IN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 =&gt;</a:t>
              </a:r>
              <a:r>
                <a:rPr lang="en-IN" sz="1588" spc="-138" dirty="0">
                  <a:solidFill>
                    <a:srgbClr val="A50020"/>
                  </a:solidFill>
                  <a:latin typeface="PMingLiU"/>
                  <a:cs typeface="PMingLiU"/>
                </a:rPr>
                <a:t>   </a:t>
              </a:r>
              <a:r>
                <a:rPr lang="en-IN"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I</a:t>
              </a:r>
              <a:r>
                <a:rPr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t </a:t>
              </a:r>
              <a:r>
                <a:rPr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is a bad idea to replace 0</a:t>
              </a:r>
              <a:r>
                <a:rPr sz="1588" baseline="-22655" dirty="0">
                  <a:solidFill>
                    <a:srgbClr val="A50020"/>
                  </a:solidFill>
                  <a:latin typeface="Century Gothic"/>
                  <a:cs typeface="Century Gothic"/>
                </a:rPr>
                <a:t>8 </a:t>
              </a:r>
              <a:r>
                <a:rPr sz="1588" spc="-145" baseline="-22655" dirty="0">
                  <a:solidFill>
                    <a:srgbClr val="A50020"/>
                  </a:solidFill>
                  <a:latin typeface="Century Gothic"/>
                  <a:cs typeface="Century Gothic"/>
                </a:rPr>
                <a:t> </a:t>
              </a:r>
              <a:r>
                <a:rPr sz="1588" dirty="0">
                  <a:solidFill>
                    <a:srgbClr val="A50020"/>
                  </a:solidFill>
                  <a:latin typeface="Century Gothic"/>
                  <a:cs typeface="Century Gothic"/>
                </a:rPr>
                <a:t>by 0</a:t>
              </a:r>
              <a:r>
                <a:rPr sz="1588" baseline="-22655" dirty="0">
                  <a:solidFill>
                    <a:srgbClr val="A50020"/>
                  </a:solidFill>
                  <a:latin typeface="Century Gothic"/>
                  <a:cs typeface="Century Gothic"/>
                </a:rPr>
                <a:t>7</a:t>
              </a:r>
              <a:endParaRPr sz="1059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456778" y="1328714"/>
            <a:ext cx="1434195" cy="4341072"/>
            <a:chOff x="932777" y="1328714"/>
            <a:chExt cx="1434195" cy="4341072"/>
          </a:xfrm>
        </p:grpSpPr>
        <p:sp>
          <p:nvSpPr>
            <p:cNvPr id="91" name="object 44"/>
            <p:cNvSpPr txBox="1"/>
            <p:nvPr/>
          </p:nvSpPr>
          <p:spPr>
            <a:xfrm>
              <a:off x="1007410" y="1328714"/>
              <a:ext cx="1337651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640064"/>
                  </a:solidFill>
                  <a:latin typeface="Century Gothic"/>
                  <a:cs typeface="Century Gothic"/>
                </a:rPr>
                <a:t>Data Objects</a:t>
              </a:r>
              <a:endParaRPr sz="1588">
                <a:latin typeface="Century Gothic"/>
                <a:cs typeface="Century Gothic"/>
              </a:endParaRPr>
            </a:p>
          </p:txBody>
        </p:sp>
        <p:sp>
          <p:nvSpPr>
            <p:cNvPr id="92" name="object 41"/>
            <p:cNvSpPr txBox="1"/>
            <p:nvPr/>
          </p:nvSpPr>
          <p:spPr>
            <a:xfrm>
              <a:off x="1642783" y="1906266"/>
              <a:ext cx="283478" cy="36201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056"/>
                </a:lnSpc>
                <a:spcBef>
                  <a:spcPts val="102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1542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3" name="object 40"/>
            <p:cNvSpPr txBox="1"/>
            <p:nvPr/>
          </p:nvSpPr>
          <p:spPr>
            <a:xfrm>
              <a:off x="2083146" y="1906273"/>
              <a:ext cx="283826" cy="36201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26">
                <a:lnSpc>
                  <a:spcPts val="2065"/>
                </a:lnSpc>
                <a:spcBef>
                  <a:spcPts val="103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2</a:t>
              </a:r>
              <a:endParaRPr sz="1059" dirty="0">
                <a:latin typeface="Century Gothic"/>
                <a:cs typeface="Century Gothic"/>
              </a:endParaRPr>
            </a:p>
            <a:p>
              <a:pPr marL="11233" marR="36815">
                <a:lnSpc>
                  <a:spcPct val="95825"/>
                </a:lnSpc>
                <a:spcBef>
                  <a:spcPts val="1534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</a:p>
            <a:p>
              <a:pPr marL="11206" marR="36815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5</a:t>
              </a: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94" name="object 38"/>
            <p:cNvSpPr txBox="1"/>
            <p:nvPr/>
          </p:nvSpPr>
          <p:spPr>
            <a:xfrm>
              <a:off x="932777" y="2369634"/>
              <a:ext cx="365031" cy="330015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 marR="36714">
                <a:lnSpc>
                  <a:spcPts val="2043"/>
                </a:lnSpc>
                <a:spcBef>
                  <a:spcPts val="101"/>
                </a:spcBef>
                <a:spcAft>
                  <a:spcPts val="300"/>
                </a:spcAft>
              </a:pPr>
              <a:r>
                <a:rPr sz="2382" baseline="9662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 dirty="0">
                <a:latin typeface="Arial"/>
                <a:cs typeface="Arial"/>
              </a:endParaRPr>
            </a:p>
            <a:p>
              <a:pPr marL="11213" marR="36714">
                <a:lnSpc>
                  <a:spcPts val="1826"/>
                </a:lnSpc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2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3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4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5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97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6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7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8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9</a:t>
              </a:r>
              <a:endParaRPr sz="1059" dirty="0">
                <a:latin typeface="Arial"/>
                <a:cs typeface="Arial"/>
              </a:endParaRPr>
            </a:p>
            <a:p>
              <a:pPr marL="11206">
                <a:lnSpc>
                  <a:spcPts val="1826"/>
                </a:lnSpc>
                <a:spcBef>
                  <a:spcPts val="800"/>
                </a:spcBef>
                <a:spcAft>
                  <a:spcPts val="300"/>
                </a:spcAft>
              </a:pPr>
              <a:r>
                <a:rPr sz="2382" baseline="16104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059" dirty="0">
                  <a:solidFill>
                    <a:srgbClr val="006FBF"/>
                  </a:solidFill>
                  <a:latin typeface="Arial"/>
                  <a:cs typeface="Arial"/>
                </a:rPr>
                <a:t>10</a:t>
              </a:r>
              <a:endParaRPr sz="1059" dirty="0">
                <a:latin typeface="Arial"/>
                <a:cs typeface="Arial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328387" y="1263562"/>
            <a:ext cx="3820947" cy="2775038"/>
            <a:chOff x="3804386" y="1263562"/>
            <a:chExt cx="3820947" cy="2775038"/>
          </a:xfrm>
        </p:grpSpPr>
        <p:grpSp>
          <p:nvGrpSpPr>
            <p:cNvPr id="96" name="Group 95"/>
            <p:cNvGrpSpPr/>
            <p:nvPr/>
          </p:nvGrpSpPr>
          <p:grpSpPr>
            <a:xfrm>
              <a:off x="3804386" y="1263562"/>
              <a:ext cx="3820947" cy="2744080"/>
              <a:chOff x="3804386" y="1263562"/>
              <a:chExt cx="3820947" cy="2744080"/>
            </a:xfrm>
          </p:grpSpPr>
          <p:sp>
            <p:nvSpPr>
              <p:cNvPr id="99" name="object 46"/>
              <p:cNvSpPr/>
              <p:nvPr/>
            </p:nvSpPr>
            <p:spPr>
              <a:xfrm>
                <a:off x="5957048" y="297247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0" name="object 47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1" name="object 48"/>
              <p:cNvSpPr/>
              <p:nvPr/>
            </p:nvSpPr>
            <p:spPr>
              <a:xfrm>
                <a:off x="6466018" y="3301254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2" name="object 49"/>
              <p:cNvSpPr/>
              <p:nvPr/>
            </p:nvSpPr>
            <p:spPr>
              <a:xfrm>
                <a:off x="5982596" y="360717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3" name="object 50"/>
              <p:cNvSpPr/>
              <p:nvPr/>
            </p:nvSpPr>
            <p:spPr>
              <a:xfrm>
                <a:off x="3987726" y="2284655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4" name="object 51"/>
              <p:cNvSpPr/>
              <p:nvPr/>
            </p:nvSpPr>
            <p:spPr>
              <a:xfrm>
                <a:off x="4940449" y="1943099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5" name="object 52"/>
              <p:cNvSpPr/>
              <p:nvPr/>
            </p:nvSpPr>
            <p:spPr>
              <a:xfrm>
                <a:off x="4395172" y="161230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6" name="object 53"/>
              <p:cNvSpPr/>
              <p:nvPr/>
            </p:nvSpPr>
            <p:spPr>
              <a:xfrm>
                <a:off x="4000500" y="1395132"/>
                <a:ext cx="3558092" cy="2287345"/>
              </a:xfrm>
              <a:custGeom>
                <a:avLst/>
                <a:gdLst/>
                <a:ahLst/>
                <a:cxnLst/>
                <a:rect l="l" t="t" r="r" b="b"/>
                <a:pathLst>
                  <a:path w="4032504" h="2592324">
                    <a:moveTo>
                      <a:pt x="0" y="0"/>
                    </a:moveTo>
                    <a:lnTo>
                      <a:pt x="0" y="2592324"/>
                    </a:lnTo>
                    <a:lnTo>
                      <a:pt x="4032504" y="2592324"/>
                    </a:lnTo>
                    <a:lnTo>
                      <a:pt x="4032504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7" name="object 54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8" name="object 55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9" name="object 56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0" name="object 57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1" name="object 58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2" name="object 59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3" name="object 60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4" name="object 61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5" name="object 62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6" name="object 63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7" name="object 64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8" name="object 65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9" name="object 66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0" name="object 67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1" name="object 68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2" name="object 69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3" name="object 70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4" name="object 71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5" name="object 72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6" name="object 73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7" name="object 74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8" name="object 75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9" name="object 76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0" name="object 77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1" name="object 78"/>
              <p:cNvSpPr/>
              <p:nvPr/>
            </p:nvSpPr>
            <p:spPr>
              <a:xfrm>
                <a:off x="6453244" y="296978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2" name="object 79"/>
              <p:cNvSpPr/>
              <p:nvPr/>
            </p:nvSpPr>
            <p:spPr>
              <a:xfrm>
                <a:off x="6961543" y="2589904"/>
                <a:ext cx="126401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3255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61" y="86124"/>
                    </a:lnTo>
                    <a:lnTo>
                      <a:pt x="5652" y="99613"/>
                    </a:lnTo>
                    <a:lnTo>
                      <a:pt x="12285" y="111806"/>
                    </a:lnTo>
                    <a:lnTo>
                      <a:pt x="21071" y="122417"/>
                    </a:lnTo>
                    <a:lnTo>
                      <a:pt x="31722" y="131155"/>
                    </a:lnTo>
                    <a:lnTo>
                      <a:pt x="43950" y="137733"/>
                    </a:lnTo>
                    <a:lnTo>
                      <a:pt x="57466" y="141862"/>
                    </a:lnTo>
                    <a:lnTo>
                      <a:pt x="71627" y="143255"/>
                    </a:lnTo>
                    <a:lnTo>
                      <a:pt x="86124" y="141794"/>
                    </a:lnTo>
                    <a:lnTo>
                      <a:pt x="99613" y="137603"/>
                    </a:lnTo>
                    <a:lnTo>
                      <a:pt x="111806" y="130970"/>
                    </a:lnTo>
                    <a:lnTo>
                      <a:pt x="122417" y="122184"/>
                    </a:lnTo>
                    <a:lnTo>
                      <a:pt x="131155" y="111533"/>
                    </a:lnTo>
                    <a:lnTo>
                      <a:pt x="137733" y="99305"/>
                    </a:lnTo>
                    <a:lnTo>
                      <a:pt x="141862" y="85789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3" name="object 80"/>
              <p:cNvSpPr/>
              <p:nvPr/>
            </p:nvSpPr>
            <p:spPr>
              <a:xfrm>
                <a:off x="6466018" y="2259107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4" name="object 81"/>
              <p:cNvSpPr/>
              <p:nvPr/>
            </p:nvSpPr>
            <p:spPr>
              <a:xfrm>
                <a:off x="6453244" y="2971128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5" name="object 82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6" name="object 45"/>
              <p:cNvSpPr txBox="1"/>
              <p:nvPr/>
            </p:nvSpPr>
            <p:spPr>
              <a:xfrm>
                <a:off x="3804386" y="1263562"/>
                <a:ext cx="175444" cy="185321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 marR="26929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</a:p>
              <a:p>
                <a:pPr marL="22642" marR="14129">
                  <a:lnSpc>
                    <a:spcPct val="102172"/>
                  </a:lnSpc>
                  <a:spcBef>
                    <a:spcPts val="694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</a:p>
              <a:p>
                <a:pPr marL="36771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</a:p>
              <a:p>
                <a:pPr marL="34761" marR="2010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</a:p>
              <a:p>
                <a:pPr marL="34761" marR="2010">
                  <a:lnSpc>
                    <a:spcPct val="102172"/>
                  </a:lnSpc>
                  <a:spcBef>
                    <a:spcPts val="95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</a:p>
              <a:p>
                <a:pPr marL="36771">
                  <a:lnSpc>
                    <a:spcPct val="102172"/>
                  </a:lnSpc>
                  <a:spcBef>
                    <a:spcPts val="1069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</a:p>
            </p:txBody>
          </p:sp>
          <p:sp>
            <p:nvSpPr>
              <p:cNvPr id="137" name="object 43"/>
              <p:cNvSpPr txBox="1"/>
              <p:nvPr/>
            </p:nvSpPr>
            <p:spPr>
              <a:xfrm>
                <a:off x="6667276" y="1708639"/>
                <a:ext cx="71983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solidFill>
                      <a:schemeClr val="accent2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cluster2</a:t>
                </a:r>
              </a:p>
            </p:txBody>
          </p:sp>
          <p:sp>
            <p:nvSpPr>
              <p:cNvPr id="138" name="object 42"/>
              <p:cNvSpPr txBox="1"/>
              <p:nvPr/>
            </p:nvSpPr>
            <p:spPr>
              <a:xfrm>
                <a:off x="4493559" y="17362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3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39" name="object 39"/>
              <p:cNvSpPr txBox="1"/>
              <p:nvPr/>
            </p:nvSpPr>
            <p:spPr>
              <a:xfrm>
                <a:off x="5036823" y="20791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4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0" name="object 37"/>
              <p:cNvSpPr txBox="1"/>
              <p:nvPr/>
            </p:nvSpPr>
            <p:spPr>
              <a:xfrm>
                <a:off x="6628280" y="2332577"/>
                <a:ext cx="150486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10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1" name="object 36"/>
              <p:cNvSpPr txBox="1"/>
              <p:nvPr/>
            </p:nvSpPr>
            <p:spPr>
              <a:xfrm>
                <a:off x="4090147" y="241393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2" name="object 35"/>
              <p:cNvSpPr txBox="1"/>
              <p:nvPr/>
            </p:nvSpPr>
            <p:spPr>
              <a:xfrm>
                <a:off x="7124476" y="2663374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9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3" name="object 34"/>
              <p:cNvSpPr txBox="1"/>
              <p:nvPr/>
            </p:nvSpPr>
            <p:spPr>
              <a:xfrm>
                <a:off x="6090404" y="304393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6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4" name="object 33"/>
              <p:cNvSpPr txBox="1"/>
              <p:nvPr/>
            </p:nvSpPr>
            <p:spPr>
              <a:xfrm>
                <a:off x="6615505" y="304258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8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5" name="object 32"/>
              <p:cNvSpPr txBox="1"/>
              <p:nvPr/>
            </p:nvSpPr>
            <p:spPr>
              <a:xfrm>
                <a:off x="4539951" y="3056697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2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6" name="object 31"/>
              <p:cNvSpPr txBox="1"/>
              <p:nvPr/>
            </p:nvSpPr>
            <p:spPr>
              <a:xfrm>
                <a:off x="3840704" y="329741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7" name="object 30"/>
              <p:cNvSpPr txBox="1"/>
              <p:nvPr/>
            </p:nvSpPr>
            <p:spPr>
              <a:xfrm>
                <a:off x="3885752" y="363896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2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8" name="object 29"/>
              <p:cNvSpPr txBox="1"/>
              <p:nvPr/>
            </p:nvSpPr>
            <p:spPr>
              <a:xfrm>
                <a:off x="7008168" y="3774795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9" name="object 28"/>
              <p:cNvSpPr txBox="1"/>
              <p:nvPr/>
            </p:nvSpPr>
            <p:spPr>
              <a:xfrm>
                <a:off x="7475453" y="3780844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0" name="object 27"/>
              <p:cNvSpPr txBox="1"/>
              <p:nvPr/>
            </p:nvSpPr>
            <p:spPr>
              <a:xfrm>
                <a:off x="5458391" y="3792930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1" name="object 26"/>
              <p:cNvSpPr txBox="1"/>
              <p:nvPr/>
            </p:nvSpPr>
            <p:spPr>
              <a:xfrm>
                <a:off x="5967356" y="378755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2" name="object 25"/>
              <p:cNvSpPr txBox="1"/>
              <p:nvPr/>
            </p:nvSpPr>
            <p:spPr>
              <a:xfrm>
                <a:off x="6475661" y="379294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3" name="object 24"/>
              <p:cNvSpPr txBox="1"/>
              <p:nvPr/>
            </p:nvSpPr>
            <p:spPr>
              <a:xfrm>
                <a:off x="4441788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4" name="object 23"/>
              <p:cNvSpPr txBox="1"/>
              <p:nvPr/>
            </p:nvSpPr>
            <p:spPr>
              <a:xfrm>
                <a:off x="4950086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5" name="object 16"/>
              <p:cNvSpPr txBox="1"/>
              <p:nvPr/>
            </p:nvSpPr>
            <p:spPr>
              <a:xfrm>
                <a:off x="4000500" y="1395133"/>
                <a:ext cx="3558092" cy="28037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794"/>
                  </a:lnSpc>
                  <a:spcBef>
                    <a:spcPts val="4"/>
                  </a:spcBef>
                </a:pPr>
                <a:endParaRPr sz="794" dirty="0"/>
              </a:p>
              <a:p>
                <a:pPr marL="1026738">
                  <a:lnSpc>
                    <a:spcPts val="1407"/>
                  </a:lnSpc>
                  <a:spcBef>
                    <a:spcPts val="70"/>
                  </a:spcBef>
                </a:pPr>
                <a:r>
                  <a:rPr sz="2118" baseline="-11894" dirty="0">
                    <a:solidFill>
                      <a:schemeClr val="accent5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cluster1</a:t>
                </a:r>
                <a:endParaRPr sz="1412" dirty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56" name="object 15"/>
              <p:cNvSpPr txBox="1"/>
              <p:nvPr/>
            </p:nvSpPr>
            <p:spPr>
              <a:xfrm>
                <a:off x="4000500" y="1675503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7" name="object 14"/>
              <p:cNvSpPr txBox="1"/>
              <p:nvPr/>
            </p:nvSpPr>
            <p:spPr>
              <a:xfrm>
                <a:off x="4000500" y="2018404"/>
                <a:ext cx="0" cy="33079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8" name="object 13"/>
              <p:cNvSpPr txBox="1"/>
              <p:nvPr/>
            </p:nvSpPr>
            <p:spPr>
              <a:xfrm>
                <a:off x="4000500" y="2349201"/>
                <a:ext cx="0" cy="34155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9" name="object 12"/>
              <p:cNvSpPr txBox="1"/>
              <p:nvPr/>
            </p:nvSpPr>
            <p:spPr>
              <a:xfrm>
                <a:off x="4000500" y="2690756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60" name="object 11"/>
              <p:cNvSpPr txBox="1"/>
              <p:nvPr/>
            </p:nvSpPr>
            <p:spPr>
              <a:xfrm>
                <a:off x="4000500" y="3033657"/>
                <a:ext cx="0" cy="34357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61" name="object 10"/>
              <p:cNvSpPr txBox="1"/>
              <p:nvPr/>
            </p:nvSpPr>
            <p:spPr>
              <a:xfrm>
                <a:off x="4000500" y="3377229"/>
                <a:ext cx="3558092" cy="305248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R="862665" algn="r">
                  <a:lnSpc>
                    <a:spcPts val="896"/>
                  </a:lnSpc>
                  <a:spcBef>
                    <a:spcPts val="44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7</a:t>
                </a:r>
                <a:endParaRPr sz="794">
                  <a:latin typeface="Century Gothic"/>
                  <a:cs typeface="Century Gothic"/>
                </a:endParaRPr>
              </a:p>
              <a:p>
                <a:pPr marL="1917043" marR="1547210" algn="ctr">
                  <a:lnSpc>
                    <a:spcPct val="102172"/>
                  </a:lnSpc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5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62" name="object 9"/>
              <p:cNvSpPr txBox="1"/>
              <p:nvPr/>
            </p:nvSpPr>
            <p:spPr>
              <a:xfrm>
                <a:off x="4000500" y="3682478"/>
                <a:ext cx="498885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3" name="object 8"/>
              <p:cNvSpPr txBox="1"/>
              <p:nvPr/>
            </p:nvSpPr>
            <p:spPr>
              <a:xfrm>
                <a:off x="4499386" y="3682478"/>
                <a:ext cx="516367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4" name="object 7"/>
              <p:cNvSpPr txBox="1"/>
              <p:nvPr/>
            </p:nvSpPr>
            <p:spPr>
              <a:xfrm>
                <a:off x="5015753" y="3682478"/>
                <a:ext cx="50023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5" name="object 6"/>
              <p:cNvSpPr txBox="1"/>
              <p:nvPr/>
            </p:nvSpPr>
            <p:spPr>
              <a:xfrm>
                <a:off x="5515984" y="3682478"/>
                <a:ext cx="517039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6" name="object 5"/>
              <p:cNvSpPr txBox="1"/>
              <p:nvPr/>
            </p:nvSpPr>
            <p:spPr>
              <a:xfrm>
                <a:off x="6033023" y="3682478"/>
                <a:ext cx="495524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7" name="object 4"/>
              <p:cNvSpPr txBox="1"/>
              <p:nvPr/>
            </p:nvSpPr>
            <p:spPr>
              <a:xfrm>
                <a:off x="6528548" y="3682478"/>
                <a:ext cx="49754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8" name="object 3"/>
              <p:cNvSpPr txBox="1"/>
              <p:nvPr/>
            </p:nvSpPr>
            <p:spPr>
              <a:xfrm>
                <a:off x="7026089" y="3682478"/>
                <a:ext cx="532503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</p:grpSp>
        <p:sp>
          <p:nvSpPr>
            <p:cNvPr id="97" name="Oval 96"/>
            <p:cNvSpPr/>
            <p:nvPr/>
          </p:nvSpPr>
          <p:spPr bwMode="auto">
            <a:xfrm>
              <a:off x="3937363" y="1447801"/>
              <a:ext cx="1320437" cy="1755738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noFill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5715000" y="2057167"/>
              <a:ext cx="1527717" cy="198143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70" name="Title 84"/>
          <p:cNvSpPr txBox="1">
            <a:spLocks/>
          </p:cNvSpPr>
          <p:nvPr/>
        </p:nvSpPr>
        <p:spPr>
          <a:xfrm>
            <a:off x="1866355" y="250375"/>
            <a:ext cx="8280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ko-KR" sz="2800" kern="0" dirty="0">
                <a:solidFill>
                  <a:srgbClr val="002060"/>
                </a:solidFill>
                <a:ea typeface="Gulim" pitchFamily="34" charset="-127"/>
              </a:rPr>
              <a:t>PAM or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K-</a:t>
            </a:r>
            <a:r>
              <a:rPr lang="en-IN" sz="2800" kern="0" spc="4" dirty="0" err="1">
                <a:solidFill>
                  <a:srgbClr val="002060"/>
                </a:solidFill>
                <a:cs typeface="Century Gothic"/>
              </a:rPr>
              <a:t>Medoid</a:t>
            </a:r>
            <a:r>
              <a:rPr lang="en-IN" sz="2800" kern="0" dirty="0" err="1">
                <a:solidFill>
                  <a:srgbClr val="002060"/>
                </a:solidFill>
                <a:cs typeface="Century Gothic"/>
              </a:rPr>
              <a:t>s</a:t>
            </a:r>
            <a:r>
              <a:rPr lang="en-IN" sz="2800" kern="0" dirty="0">
                <a:solidFill>
                  <a:srgbClr val="002060"/>
                </a:solidFill>
                <a:cs typeface="Century Gothic"/>
              </a:rPr>
              <a:t>:</a:t>
            </a:r>
            <a:r>
              <a:rPr lang="en-IN" sz="2800" kern="0" spc="8" dirty="0">
                <a:solidFill>
                  <a:srgbClr val="002060"/>
                </a:solidFill>
                <a:cs typeface="Century Gothic"/>
              </a:rPr>
              <a:t> 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Example</a:t>
            </a:r>
            <a:endParaRPr lang="en-IN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2456778" y="1328714"/>
            <a:ext cx="1434195" cy="4341072"/>
            <a:chOff x="932777" y="1328714"/>
            <a:chExt cx="1434195" cy="4341072"/>
          </a:xfrm>
        </p:grpSpPr>
        <p:sp>
          <p:nvSpPr>
            <p:cNvPr id="91" name="object 44"/>
            <p:cNvSpPr txBox="1"/>
            <p:nvPr/>
          </p:nvSpPr>
          <p:spPr>
            <a:xfrm>
              <a:off x="1007410" y="1328714"/>
              <a:ext cx="1337651" cy="2241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1743"/>
                </a:lnSpc>
                <a:spcBef>
                  <a:spcPts val="86"/>
                </a:spcBef>
              </a:pPr>
              <a:r>
                <a:rPr sz="1588" dirty="0">
                  <a:solidFill>
                    <a:srgbClr val="640064"/>
                  </a:solidFill>
                  <a:latin typeface="Century Gothic"/>
                  <a:cs typeface="Century Gothic"/>
                </a:rPr>
                <a:t>Data Objects</a:t>
              </a:r>
              <a:endParaRPr sz="1588">
                <a:latin typeface="Century Gothic"/>
                <a:cs typeface="Century Gothic"/>
              </a:endParaRPr>
            </a:p>
          </p:txBody>
        </p:sp>
        <p:sp>
          <p:nvSpPr>
            <p:cNvPr id="92" name="object 41"/>
            <p:cNvSpPr txBox="1"/>
            <p:nvPr/>
          </p:nvSpPr>
          <p:spPr>
            <a:xfrm>
              <a:off x="1642783" y="1906266"/>
              <a:ext cx="283478" cy="362018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>
                <a:lnSpc>
                  <a:spcPts val="2056"/>
                </a:lnSpc>
                <a:spcBef>
                  <a:spcPts val="102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1542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  <a:endParaRPr sz="1588">
                <a:latin typeface="Arial"/>
                <a:cs typeface="Arial"/>
              </a:endParaRPr>
            </a:p>
            <a:p>
              <a:pPr marL="11206" marR="37020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  <a:endParaRPr sz="1588">
                <a:latin typeface="Arial"/>
                <a:cs typeface="Arial"/>
              </a:endParaRPr>
            </a:p>
          </p:txBody>
        </p:sp>
        <p:sp>
          <p:nvSpPr>
            <p:cNvPr id="93" name="object 40"/>
            <p:cNvSpPr txBox="1"/>
            <p:nvPr/>
          </p:nvSpPr>
          <p:spPr>
            <a:xfrm>
              <a:off x="2083146" y="1906273"/>
              <a:ext cx="283826" cy="36201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26">
                <a:lnSpc>
                  <a:spcPts val="2065"/>
                </a:lnSpc>
                <a:spcBef>
                  <a:spcPts val="103"/>
                </a:spcBef>
              </a:pPr>
              <a:r>
                <a:rPr sz="2382" baseline="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A</a:t>
              </a:r>
              <a:r>
                <a:rPr sz="1588" baseline="-9062" dirty="0">
                  <a:solidFill>
                    <a:srgbClr val="006FBF"/>
                  </a:solidFill>
                  <a:latin typeface="Century Gothic"/>
                  <a:cs typeface="Century Gothic"/>
                </a:rPr>
                <a:t>2</a:t>
              </a:r>
              <a:endParaRPr sz="1059" dirty="0">
                <a:latin typeface="Century Gothic"/>
                <a:cs typeface="Century Gothic"/>
              </a:endParaRPr>
            </a:p>
            <a:p>
              <a:pPr marL="11233" marR="36815">
                <a:lnSpc>
                  <a:spcPct val="95825"/>
                </a:lnSpc>
                <a:spcBef>
                  <a:spcPts val="1534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</a:p>
            <a:p>
              <a:pPr marL="11206" marR="36815">
                <a:lnSpc>
                  <a:spcPct val="95825"/>
                </a:lnSpc>
                <a:spcBef>
                  <a:spcPts val="71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8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7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2</a:t>
              </a: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3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4</a:t>
              </a:r>
            </a:p>
            <a:p>
              <a:pPr marL="11206" marR="36815">
                <a:lnSpc>
                  <a:spcPct val="95825"/>
                </a:lnSpc>
                <a:spcBef>
                  <a:spcPts val="720"/>
                </a:spcBef>
              </a:pPr>
              <a:r>
                <a:rPr sz="1588" dirty="0">
                  <a:latin typeface="Arial"/>
                  <a:cs typeface="Arial"/>
                </a:rPr>
                <a:t>5</a:t>
              </a:r>
            </a:p>
            <a:p>
              <a:pPr marL="11206" marR="36815">
                <a:lnSpc>
                  <a:spcPct val="95825"/>
                </a:lnSpc>
                <a:spcBef>
                  <a:spcPts val="725"/>
                </a:spcBef>
              </a:pPr>
              <a:r>
                <a:rPr sz="1588" dirty="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94" name="object 38"/>
            <p:cNvSpPr txBox="1"/>
            <p:nvPr/>
          </p:nvSpPr>
          <p:spPr>
            <a:xfrm>
              <a:off x="932777" y="2369634"/>
              <a:ext cx="365031" cy="330015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206" marR="36714">
                <a:lnSpc>
                  <a:spcPts val="2043"/>
                </a:lnSpc>
                <a:spcBef>
                  <a:spcPts val="101"/>
                </a:spcBef>
                <a:spcAft>
                  <a:spcPts val="300"/>
                </a:spcAft>
              </a:pPr>
              <a:r>
                <a:rPr sz="2382" baseline="9662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9662" dirty="0">
                  <a:solidFill>
                    <a:srgbClr val="006FBF"/>
                  </a:solidFill>
                  <a:latin typeface="Arial"/>
                  <a:cs typeface="Arial"/>
                </a:rPr>
                <a:t>1</a:t>
              </a:r>
              <a:endParaRPr sz="1059" dirty="0">
                <a:latin typeface="Arial"/>
                <a:cs typeface="Arial"/>
              </a:endParaRPr>
            </a:p>
            <a:p>
              <a:pPr marL="11213" marR="36714">
                <a:lnSpc>
                  <a:spcPts val="1826"/>
                </a:lnSpc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2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3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4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5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97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6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7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8</a:t>
              </a:r>
              <a:endParaRPr sz="1059" dirty="0">
                <a:latin typeface="Arial"/>
                <a:cs typeface="Arial"/>
              </a:endParaRPr>
            </a:p>
            <a:p>
              <a:pPr marL="11206" marR="36714">
                <a:lnSpc>
                  <a:spcPts val="1826"/>
                </a:lnSpc>
                <a:spcBef>
                  <a:spcPts val="388"/>
                </a:spcBef>
                <a:spcAft>
                  <a:spcPts val="300"/>
                </a:spcAft>
              </a:pPr>
              <a:r>
                <a:rPr sz="1588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588" baseline="-24156" dirty="0">
                  <a:solidFill>
                    <a:srgbClr val="006FBF"/>
                  </a:solidFill>
                  <a:latin typeface="Arial"/>
                  <a:cs typeface="Arial"/>
                </a:rPr>
                <a:t>9</a:t>
              </a:r>
              <a:endParaRPr sz="1059" dirty="0">
                <a:latin typeface="Arial"/>
                <a:cs typeface="Arial"/>
              </a:endParaRPr>
            </a:p>
            <a:p>
              <a:pPr marL="11206">
                <a:lnSpc>
                  <a:spcPts val="1826"/>
                </a:lnSpc>
                <a:spcBef>
                  <a:spcPts val="800"/>
                </a:spcBef>
                <a:spcAft>
                  <a:spcPts val="300"/>
                </a:spcAft>
              </a:pPr>
              <a:r>
                <a:rPr sz="2382" baseline="16104" dirty="0">
                  <a:solidFill>
                    <a:srgbClr val="006FBF"/>
                  </a:solidFill>
                  <a:latin typeface="Arial"/>
                  <a:cs typeface="Arial"/>
                </a:rPr>
                <a:t>0</a:t>
              </a:r>
              <a:r>
                <a:rPr sz="1059" dirty="0">
                  <a:solidFill>
                    <a:srgbClr val="006FBF"/>
                  </a:solidFill>
                  <a:latin typeface="Arial"/>
                  <a:cs typeface="Arial"/>
                </a:rPr>
                <a:t>10</a:t>
              </a:r>
              <a:endParaRPr sz="1059" dirty="0">
                <a:latin typeface="Arial"/>
                <a:cs typeface="Arial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328387" y="1263562"/>
            <a:ext cx="3820947" cy="2775038"/>
            <a:chOff x="3804386" y="1263562"/>
            <a:chExt cx="3820947" cy="2775038"/>
          </a:xfrm>
        </p:grpSpPr>
        <p:grpSp>
          <p:nvGrpSpPr>
            <p:cNvPr id="96" name="Group 95"/>
            <p:cNvGrpSpPr/>
            <p:nvPr/>
          </p:nvGrpSpPr>
          <p:grpSpPr>
            <a:xfrm>
              <a:off x="3804386" y="1263562"/>
              <a:ext cx="3820947" cy="2744080"/>
              <a:chOff x="3804386" y="1263562"/>
              <a:chExt cx="3820947" cy="2744080"/>
            </a:xfrm>
          </p:grpSpPr>
          <p:sp>
            <p:nvSpPr>
              <p:cNvPr id="99" name="object 46"/>
              <p:cNvSpPr/>
              <p:nvPr/>
            </p:nvSpPr>
            <p:spPr>
              <a:xfrm>
                <a:off x="5957048" y="297247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0" name="object 47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1" name="object 48"/>
              <p:cNvSpPr/>
              <p:nvPr/>
            </p:nvSpPr>
            <p:spPr>
              <a:xfrm>
                <a:off x="6466018" y="3301254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2" name="object 49"/>
              <p:cNvSpPr/>
              <p:nvPr/>
            </p:nvSpPr>
            <p:spPr>
              <a:xfrm>
                <a:off x="5982596" y="360717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3" name="object 50"/>
              <p:cNvSpPr/>
              <p:nvPr/>
            </p:nvSpPr>
            <p:spPr>
              <a:xfrm>
                <a:off x="3987726" y="2284655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4" name="object 51"/>
              <p:cNvSpPr/>
              <p:nvPr/>
            </p:nvSpPr>
            <p:spPr>
              <a:xfrm>
                <a:off x="4940449" y="1943099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5" name="object 52"/>
              <p:cNvSpPr/>
              <p:nvPr/>
            </p:nvSpPr>
            <p:spPr>
              <a:xfrm>
                <a:off x="4395172" y="1612302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76" y="85945"/>
                    </a:lnTo>
                    <a:lnTo>
                      <a:pt x="5710" y="99307"/>
                    </a:lnTo>
                    <a:lnTo>
                      <a:pt x="12409" y="111411"/>
                    </a:lnTo>
                    <a:lnTo>
                      <a:pt x="21280" y="121954"/>
                    </a:lnTo>
                    <a:lnTo>
                      <a:pt x="32029" y="130636"/>
                    </a:lnTo>
                    <a:lnTo>
                      <a:pt x="44364" y="137153"/>
                    </a:lnTo>
                    <a:lnTo>
                      <a:pt x="57992" y="141204"/>
                    </a:lnTo>
                    <a:lnTo>
                      <a:pt x="71627" y="142494"/>
                    </a:lnTo>
                    <a:lnTo>
                      <a:pt x="86198" y="141019"/>
                    </a:lnTo>
                    <a:lnTo>
                      <a:pt x="99750" y="136795"/>
                    </a:lnTo>
                    <a:lnTo>
                      <a:pt x="111989" y="130125"/>
                    </a:lnTo>
                    <a:lnTo>
                      <a:pt x="122623" y="121311"/>
                    </a:lnTo>
                    <a:lnTo>
                      <a:pt x="131359" y="110655"/>
                    </a:lnTo>
                    <a:lnTo>
                      <a:pt x="137904" y="98458"/>
                    </a:lnTo>
                    <a:lnTo>
                      <a:pt x="141965" y="85024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6" name="object 53"/>
              <p:cNvSpPr/>
              <p:nvPr/>
            </p:nvSpPr>
            <p:spPr>
              <a:xfrm>
                <a:off x="4000500" y="1395132"/>
                <a:ext cx="3558092" cy="2287345"/>
              </a:xfrm>
              <a:custGeom>
                <a:avLst/>
                <a:gdLst/>
                <a:ahLst/>
                <a:cxnLst/>
                <a:rect l="l" t="t" r="r" b="b"/>
                <a:pathLst>
                  <a:path w="4032504" h="2592324">
                    <a:moveTo>
                      <a:pt x="0" y="0"/>
                    </a:moveTo>
                    <a:lnTo>
                      <a:pt x="0" y="2592324"/>
                    </a:lnTo>
                    <a:lnTo>
                      <a:pt x="4032504" y="2592324"/>
                    </a:lnTo>
                    <a:lnTo>
                      <a:pt x="4032504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7" name="object 54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8" name="object 55"/>
              <p:cNvSpPr/>
              <p:nvPr/>
            </p:nvSpPr>
            <p:spPr>
              <a:xfrm>
                <a:off x="3974951" y="3377229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09" name="object 56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0" name="object 57"/>
              <p:cNvSpPr/>
              <p:nvPr/>
            </p:nvSpPr>
            <p:spPr>
              <a:xfrm>
                <a:off x="3976968" y="30336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1" name="object 58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2" name="object 59"/>
              <p:cNvSpPr/>
              <p:nvPr/>
            </p:nvSpPr>
            <p:spPr>
              <a:xfrm>
                <a:off x="3976968" y="2690756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3" name="object 60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4" name="object 61"/>
              <p:cNvSpPr/>
              <p:nvPr/>
            </p:nvSpPr>
            <p:spPr>
              <a:xfrm>
                <a:off x="3974951" y="2349201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5" name="object 62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0" y="0"/>
                    </a:moveTo>
                    <a:lnTo>
                      <a:pt x="70866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6" name="object 63"/>
              <p:cNvSpPr/>
              <p:nvPr/>
            </p:nvSpPr>
            <p:spPr>
              <a:xfrm>
                <a:off x="3976968" y="2018404"/>
                <a:ext cx="625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">
                    <a:moveTo>
                      <a:pt x="70866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7" name="object 64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0" y="0"/>
                    </a:moveTo>
                    <a:lnTo>
                      <a:pt x="71627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8" name="object 65"/>
              <p:cNvSpPr/>
              <p:nvPr/>
            </p:nvSpPr>
            <p:spPr>
              <a:xfrm>
                <a:off x="3974951" y="1675503"/>
                <a:ext cx="6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1627">
                    <a:moveTo>
                      <a:pt x="71627" y="0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19" name="object 66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0" name="object 67"/>
              <p:cNvSpPr/>
              <p:nvPr/>
            </p:nvSpPr>
            <p:spPr>
              <a:xfrm>
                <a:off x="4499386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1" name="object 68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2" name="object 69"/>
              <p:cNvSpPr/>
              <p:nvPr/>
            </p:nvSpPr>
            <p:spPr>
              <a:xfrm>
                <a:off x="501575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3" name="object 70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4" name="object 71"/>
              <p:cNvSpPr/>
              <p:nvPr/>
            </p:nvSpPr>
            <p:spPr>
              <a:xfrm>
                <a:off x="5515984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5" name="object 72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6" name="object 73"/>
              <p:cNvSpPr/>
              <p:nvPr/>
            </p:nvSpPr>
            <p:spPr>
              <a:xfrm>
                <a:off x="6033023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7" name="object 74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8" name="object 75"/>
              <p:cNvSpPr/>
              <p:nvPr/>
            </p:nvSpPr>
            <p:spPr>
              <a:xfrm>
                <a:off x="6528547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29" name="object 76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0"/>
                    </a:moveTo>
                    <a:lnTo>
                      <a:pt x="0" y="144779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0" name="object 77"/>
              <p:cNvSpPr/>
              <p:nvPr/>
            </p:nvSpPr>
            <p:spPr>
              <a:xfrm>
                <a:off x="7026088" y="3619276"/>
                <a:ext cx="0" cy="127746"/>
              </a:xfrm>
              <a:custGeom>
                <a:avLst/>
                <a:gdLst/>
                <a:ahLst/>
                <a:cxnLst/>
                <a:rect l="l" t="t" r="r" b="b"/>
                <a:pathLst>
                  <a:path h="144779">
                    <a:moveTo>
                      <a:pt x="0" y="14477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1" name="object 78"/>
              <p:cNvSpPr/>
              <p:nvPr/>
            </p:nvSpPr>
            <p:spPr>
              <a:xfrm>
                <a:off x="6453244" y="2969783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2" name="object 79"/>
              <p:cNvSpPr/>
              <p:nvPr/>
            </p:nvSpPr>
            <p:spPr>
              <a:xfrm>
                <a:off x="6961543" y="2589904"/>
                <a:ext cx="126401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3255">
                    <a:moveTo>
                      <a:pt x="71627" y="0"/>
                    </a:moveTo>
                    <a:lnTo>
                      <a:pt x="57131" y="1461"/>
                    </a:lnTo>
                    <a:lnTo>
                      <a:pt x="43642" y="5652"/>
                    </a:lnTo>
                    <a:lnTo>
                      <a:pt x="31449" y="12285"/>
                    </a:lnTo>
                    <a:lnTo>
                      <a:pt x="20838" y="21071"/>
                    </a:lnTo>
                    <a:lnTo>
                      <a:pt x="12100" y="31722"/>
                    </a:lnTo>
                    <a:lnTo>
                      <a:pt x="5522" y="43950"/>
                    </a:lnTo>
                    <a:lnTo>
                      <a:pt x="1393" y="57466"/>
                    </a:lnTo>
                    <a:lnTo>
                      <a:pt x="0" y="71627"/>
                    </a:lnTo>
                    <a:lnTo>
                      <a:pt x="1461" y="86124"/>
                    </a:lnTo>
                    <a:lnTo>
                      <a:pt x="5652" y="99613"/>
                    </a:lnTo>
                    <a:lnTo>
                      <a:pt x="12285" y="111806"/>
                    </a:lnTo>
                    <a:lnTo>
                      <a:pt x="21071" y="122417"/>
                    </a:lnTo>
                    <a:lnTo>
                      <a:pt x="31722" y="131155"/>
                    </a:lnTo>
                    <a:lnTo>
                      <a:pt x="43950" y="137733"/>
                    </a:lnTo>
                    <a:lnTo>
                      <a:pt x="57466" y="141862"/>
                    </a:lnTo>
                    <a:lnTo>
                      <a:pt x="71627" y="143255"/>
                    </a:lnTo>
                    <a:lnTo>
                      <a:pt x="86124" y="141794"/>
                    </a:lnTo>
                    <a:lnTo>
                      <a:pt x="99613" y="137603"/>
                    </a:lnTo>
                    <a:lnTo>
                      <a:pt x="111806" y="130970"/>
                    </a:lnTo>
                    <a:lnTo>
                      <a:pt x="122417" y="122184"/>
                    </a:lnTo>
                    <a:lnTo>
                      <a:pt x="131155" y="111533"/>
                    </a:lnTo>
                    <a:lnTo>
                      <a:pt x="137733" y="99305"/>
                    </a:lnTo>
                    <a:lnTo>
                      <a:pt x="141862" y="85789"/>
                    </a:lnTo>
                    <a:lnTo>
                      <a:pt x="143255" y="71627"/>
                    </a:lnTo>
                    <a:lnTo>
                      <a:pt x="141794" y="57131"/>
                    </a:lnTo>
                    <a:lnTo>
                      <a:pt x="137603" y="43642"/>
                    </a:lnTo>
                    <a:lnTo>
                      <a:pt x="130970" y="31449"/>
                    </a:lnTo>
                    <a:lnTo>
                      <a:pt x="122184" y="20838"/>
                    </a:lnTo>
                    <a:lnTo>
                      <a:pt x="111533" y="12100"/>
                    </a:lnTo>
                    <a:lnTo>
                      <a:pt x="99305" y="5522"/>
                    </a:lnTo>
                    <a:lnTo>
                      <a:pt x="85789" y="1393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3" name="object 80"/>
              <p:cNvSpPr/>
              <p:nvPr/>
            </p:nvSpPr>
            <p:spPr>
              <a:xfrm>
                <a:off x="6466018" y="2259107"/>
                <a:ext cx="125730" cy="126401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3255">
                    <a:moveTo>
                      <a:pt x="70866" y="0"/>
                    </a:moveTo>
                    <a:lnTo>
                      <a:pt x="56548" y="1476"/>
                    </a:lnTo>
                    <a:lnTo>
                      <a:pt x="43186" y="5710"/>
                    </a:lnTo>
                    <a:lnTo>
                      <a:pt x="31082" y="12409"/>
                    </a:lnTo>
                    <a:lnTo>
                      <a:pt x="20539" y="21280"/>
                    </a:lnTo>
                    <a:lnTo>
                      <a:pt x="11857" y="32029"/>
                    </a:lnTo>
                    <a:lnTo>
                      <a:pt x="5340" y="44364"/>
                    </a:lnTo>
                    <a:lnTo>
                      <a:pt x="1289" y="57992"/>
                    </a:lnTo>
                    <a:lnTo>
                      <a:pt x="0" y="71627"/>
                    </a:lnTo>
                    <a:lnTo>
                      <a:pt x="1474" y="86198"/>
                    </a:lnTo>
                    <a:lnTo>
                      <a:pt x="5698" y="99750"/>
                    </a:lnTo>
                    <a:lnTo>
                      <a:pt x="12368" y="111989"/>
                    </a:lnTo>
                    <a:lnTo>
                      <a:pt x="21182" y="122623"/>
                    </a:lnTo>
                    <a:lnTo>
                      <a:pt x="31838" y="131359"/>
                    </a:lnTo>
                    <a:lnTo>
                      <a:pt x="44035" y="137904"/>
                    </a:lnTo>
                    <a:lnTo>
                      <a:pt x="57469" y="141965"/>
                    </a:lnTo>
                    <a:lnTo>
                      <a:pt x="70866" y="143255"/>
                    </a:lnTo>
                    <a:lnTo>
                      <a:pt x="85362" y="141794"/>
                    </a:lnTo>
                    <a:lnTo>
                      <a:pt x="98851" y="137603"/>
                    </a:lnTo>
                    <a:lnTo>
                      <a:pt x="111044" y="130970"/>
                    </a:lnTo>
                    <a:lnTo>
                      <a:pt x="121655" y="122184"/>
                    </a:lnTo>
                    <a:lnTo>
                      <a:pt x="130393" y="111533"/>
                    </a:lnTo>
                    <a:lnTo>
                      <a:pt x="136971" y="99305"/>
                    </a:lnTo>
                    <a:lnTo>
                      <a:pt x="141100" y="85789"/>
                    </a:lnTo>
                    <a:lnTo>
                      <a:pt x="142494" y="71627"/>
                    </a:lnTo>
                    <a:lnTo>
                      <a:pt x="141032" y="57131"/>
                    </a:lnTo>
                    <a:lnTo>
                      <a:pt x="136841" y="43642"/>
                    </a:lnTo>
                    <a:lnTo>
                      <a:pt x="130208" y="31449"/>
                    </a:lnTo>
                    <a:lnTo>
                      <a:pt x="121422" y="20838"/>
                    </a:lnTo>
                    <a:lnTo>
                      <a:pt x="110771" y="12100"/>
                    </a:lnTo>
                    <a:lnTo>
                      <a:pt x="98543" y="5522"/>
                    </a:lnTo>
                    <a:lnTo>
                      <a:pt x="85027" y="1393"/>
                    </a:lnTo>
                    <a:lnTo>
                      <a:pt x="70866" y="0"/>
                    </a:lnTo>
                    <a:close/>
                  </a:path>
                </a:pathLst>
              </a:custGeom>
              <a:solidFill>
                <a:srgbClr val="727BA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4" name="object 81"/>
              <p:cNvSpPr/>
              <p:nvPr/>
            </p:nvSpPr>
            <p:spPr>
              <a:xfrm>
                <a:off x="6453244" y="2971128"/>
                <a:ext cx="12573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2494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5945" y="141017"/>
                    </a:lnTo>
                    <a:lnTo>
                      <a:pt x="99307" y="136783"/>
                    </a:lnTo>
                    <a:lnTo>
                      <a:pt x="111411" y="130084"/>
                    </a:lnTo>
                    <a:lnTo>
                      <a:pt x="121954" y="121213"/>
                    </a:lnTo>
                    <a:lnTo>
                      <a:pt x="130636" y="110464"/>
                    </a:lnTo>
                    <a:lnTo>
                      <a:pt x="137153" y="98129"/>
                    </a:lnTo>
                    <a:lnTo>
                      <a:pt x="141204" y="84501"/>
                    </a:lnTo>
                    <a:lnTo>
                      <a:pt x="142494" y="70866"/>
                    </a:lnTo>
                    <a:lnTo>
                      <a:pt x="141003" y="56473"/>
                    </a:lnTo>
                    <a:lnTo>
                      <a:pt x="136736" y="43048"/>
                    </a:lnTo>
                    <a:lnTo>
                      <a:pt x="129999" y="30899"/>
                    </a:lnTo>
                    <a:lnTo>
                      <a:pt x="121100" y="20331"/>
                    </a:lnTo>
                    <a:lnTo>
                      <a:pt x="110345" y="11652"/>
                    </a:lnTo>
                    <a:lnTo>
                      <a:pt x="98042" y="5168"/>
                    </a:lnTo>
                    <a:lnTo>
                      <a:pt x="84497" y="1188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5" name="object 82"/>
              <p:cNvSpPr/>
              <p:nvPr/>
            </p:nvSpPr>
            <p:spPr>
              <a:xfrm>
                <a:off x="4406602" y="2971128"/>
                <a:ext cx="126401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43255" h="142494">
                    <a:moveTo>
                      <a:pt x="71627" y="0"/>
                    </a:moveTo>
                    <a:lnTo>
                      <a:pt x="57057" y="1474"/>
                    </a:lnTo>
                    <a:lnTo>
                      <a:pt x="43505" y="5698"/>
                    </a:lnTo>
                    <a:lnTo>
                      <a:pt x="31266" y="12368"/>
                    </a:lnTo>
                    <a:lnTo>
                      <a:pt x="20632" y="21182"/>
                    </a:lnTo>
                    <a:lnTo>
                      <a:pt x="11896" y="31838"/>
                    </a:lnTo>
                    <a:lnTo>
                      <a:pt x="5351" y="44035"/>
                    </a:lnTo>
                    <a:lnTo>
                      <a:pt x="1290" y="57469"/>
                    </a:lnTo>
                    <a:lnTo>
                      <a:pt x="0" y="70866"/>
                    </a:lnTo>
                    <a:lnTo>
                      <a:pt x="1461" y="85362"/>
                    </a:lnTo>
                    <a:lnTo>
                      <a:pt x="5652" y="98851"/>
                    </a:lnTo>
                    <a:lnTo>
                      <a:pt x="12285" y="111044"/>
                    </a:lnTo>
                    <a:lnTo>
                      <a:pt x="21071" y="121655"/>
                    </a:lnTo>
                    <a:lnTo>
                      <a:pt x="31722" y="130393"/>
                    </a:lnTo>
                    <a:lnTo>
                      <a:pt x="43950" y="136971"/>
                    </a:lnTo>
                    <a:lnTo>
                      <a:pt x="57466" y="141100"/>
                    </a:lnTo>
                    <a:lnTo>
                      <a:pt x="71627" y="142494"/>
                    </a:lnTo>
                    <a:lnTo>
                      <a:pt x="86124" y="141032"/>
                    </a:lnTo>
                    <a:lnTo>
                      <a:pt x="99613" y="136841"/>
                    </a:lnTo>
                    <a:lnTo>
                      <a:pt x="111806" y="130208"/>
                    </a:lnTo>
                    <a:lnTo>
                      <a:pt x="122417" y="121422"/>
                    </a:lnTo>
                    <a:lnTo>
                      <a:pt x="131155" y="110771"/>
                    </a:lnTo>
                    <a:lnTo>
                      <a:pt x="137733" y="98543"/>
                    </a:lnTo>
                    <a:lnTo>
                      <a:pt x="141862" y="85027"/>
                    </a:lnTo>
                    <a:lnTo>
                      <a:pt x="143255" y="70866"/>
                    </a:lnTo>
                    <a:lnTo>
                      <a:pt x="141779" y="56548"/>
                    </a:lnTo>
                    <a:lnTo>
                      <a:pt x="137545" y="43186"/>
                    </a:lnTo>
                    <a:lnTo>
                      <a:pt x="130846" y="31082"/>
                    </a:lnTo>
                    <a:lnTo>
                      <a:pt x="121975" y="20539"/>
                    </a:lnTo>
                    <a:lnTo>
                      <a:pt x="111226" y="11857"/>
                    </a:lnTo>
                    <a:lnTo>
                      <a:pt x="98891" y="5340"/>
                    </a:lnTo>
                    <a:lnTo>
                      <a:pt x="85263" y="1289"/>
                    </a:lnTo>
                    <a:lnTo>
                      <a:pt x="7162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sz="1235"/>
              </a:p>
            </p:txBody>
          </p:sp>
          <p:sp>
            <p:nvSpPr>
              <p:cNvPr id="136" name="object 45"/>
              <p:cNvSpPr txBox="1"/>
              <p:nvPr/>
            </p:nvSpPr>
            <p:spPr>
              <a:xfrm>
                <a:off x="3804386" y="1263562"/>
                <a:ext cx="175444" cy="185321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 marR="26929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</a:p>
              <a:p>
                <a:pPr marL="22642" marR="14129">
                  <a:lnSpc>
                    <a:spcPct val="102172"/>
                  </a:lnSpc>
                  <a:spcBef>
                    <a:spcPts val="694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</a:p>
              <a:p>
                <a:pPr marL="36771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</a:p>
              <a:p>
                <a:pPr marL="34761" marR="2010">
                  <a:lnSpc>
                    <a:spcPct val="102172"/>
                  </a:lnSpc>
                  <a:spcBef>
                    <a:spcPts val="773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</a:p>
              <a:p>
                <a:pPr marL="34761" marR="2010">
                  <a:lnSpc>
                    <a:spcPct val="102172"/>
                  </a:lnSpc>
                  <a:spcBef>
                    <a:spcPts val="95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</a:p>
              <a:p>
                <a:pPr marL="36771">
                  <a:lnSpc>
                    <a:spcPct val="102172"/>
                  </a:lnSpc>
                  <a:spcBef>
                    <a:spcPts val="1069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</a:p>
            </p:txBody>
          </p:sp>
          <p:sp>
            <p:nvSpPr>
              <p:cNvPr id="137" name="object 43"/>
              <p:cNvSpPr txBox="1"/>
              <p:nvPr/>
            </p:nvSpPr>
            <p:spPr>
              <a:xfrm>
                <a:off x="6667276" y="1708639"/>
                <a:ext cx="71983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solidFill>
                      <a:schemeClr val="accent2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cluster2</a:t>
                </a:r>
              </a:p>
            </p:txBody>
          </p:sp>
          <p:sp>
            <p:nvSpPr>
              <p:cNvPr id="138" name="object 42"/>
              <p:cNvSpPr txBox="1"/>
              <p:nvPr/>
            </p:nvSpPr>
            <p:spPr>
              <a:xfrm>
                <a:off x="4493559" y="17362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3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39" name="object 39"/>
              <p:cNvSpPr txBox="1"/>
              <p:nvPr/>
            </p:nvSpPr>
            <p:spPr>
              <a:xfrm>
                <a:off x="5036823" y="207910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4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0" name="object 37"/>
              <p:cNvSpPr txBox="1"/>
              <p:nvPr/>
            </p:nvSpPr>
            <p:spPr>
              <a:xfrm>
                <a:off x="6628280" y="2332577"/>
                <a:ext cx="150486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10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1" name="object 36"/>
              <p:cNvSpPr txBox="1"/>
              <p:nvPr/>
            </p:nvSpPr>
            <p:spPr>
              <a:xfrm>
                <a:off x="4090147" y="241393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1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2" name="object 35"/>
              <p:cNvSpPr txBox="1"/>
              <p:nvPr/>
            </p:nvSpPr>
            <p:spPr>
              <a:xfrm>
                <a:off x="7124476" y="2663374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9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3" name="object 34"/>
              <p:cNvSpPr txBox="1"/>
              <p:nvPr/>
            </p:nvSpPr>
            <p:spPr>
              <a:xfrm>
                <a:off x="6090404" y="3043930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6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4" name="object 33"/>
              <p:cNvSpPr txBox="1"/>
              <p:nvPr/>
            </p:nvSpPr>
            <p:spPr>
              <a:xfrm>
                <a:off x="6615505" y="3042581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8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5" name="object 32"/>
              <p:cNvSpPr txBox="1"/>
              <p:nvPr/>
            </p:nvSpPr>
            <p:spPr>
              <a:xfrm>
                <a:off x="4539951" y="3056697"/>
                <a:ext cx="94023" cy="12326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913"/>
                  </a:lnSpc>
                  <a:spcBef>
                    <a:spcPts val="45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2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46" name="object 31"/>
              <p:cNvSpPr txBox="1"/>
              <p:nvPr/>
            </p:nvSpPr>
            <p:spPr>
              <a:xfrm>
                <a:off x="3840704" y="329741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7" name="object 30"/>
              <p:cNvSpPr txBox="1"/>
              <p:nvPr/>
            </p:nvSpPr>
            <p:spPr>
              <a:xfrm>
                <a:off x="3885752" y="363896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2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8" name="object 29"/>
              <p:cNvSpPr txBox="1"/>
              <p:nvPr/>
            </p:nvSpPr>
            <p:spPr>
              <a:xfrm>
                <a:off x="7008168" y="3774795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8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49" name="object 28"/>
              <p:cNvSpPr txBox="1"/>
              <p:nvPr/>
            </p:nvSpPr>
            <p:spPr>
              <a:xfrm>
                <a:off x="7475453" y="3780844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9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0" name="object 27"/>
              <p:cNvSpPr txBox="1"/>
              <p:nvPr/>
            </p:nvSpPr>
            <p:spPr>
              <a:xfrm>
                <a:off x="5458391" y="3792930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5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1" name="object 26"/>
              <p:cNvSpPr txBox="1"/>
              <p:nvPr/>
            </p:nvSpPr>
            <p:spPr>
              <a:xfrm>
                <a:off x="5967356" y="3787558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6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2" name="object 25"/>
              <p:cNvSpPr txBox="1"/>
              <p:nvPr/>
            </p:nvSpPr>
            <p:spPr>
              <a:xfrm>
                <a:off x="6475661" y="3792943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7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3" name="object 24"/>
              <p:cNvSpPr txBox="1"/>
              <p:nvPr/>
            </p:nvSpPr>
            <p:spPr>
              <a:xfrm>
                <a:off x="4441788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3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4" name="object 23"/>
              <p:cNvSpPr txBox="1"/>
              <p:nvPr/>
            </p:nvSpPr>
            <p:spPr>
              <a:xfrm>
                <a:off x="4950086" y="3805712"/>
                <a:ext cx="149880" cy="20193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1206">
                  <a:lnSpc>
                    <a:spcPts val="1557"/>
                  </a:lnSpc>
                  <a:spcBef>
                    <a:spcPts val="78"/>
                  </a:spcBef>
                </a:pPr>
                <a:r>
                  <a:rPr sz="1412" dirty="0">
                    <a:latin typeface="Century Gothic"/>
                    <a:cs typeface="Century Gothic"/>
                  </a:rPr>
                  <a:t>4</a:t>
                </a:r>
                <a:endParaRPr sz="1412">
                  <a:latin typeface="Century Gothic"/>
                  <a:cs typeface="Century Gothic"/>
                </a:endParaRPr>
              </a:p>
            </p:txBody>
          </p:sp>
          <p:sp>
            <p:nvSpPr>
              <p:cNvPr id="155" name="object 16"/>
              <p:cNvSpPr txBox="1"/>
              <p:nvPr/>
            </p:nvSpPr>
            <p:spPr>
              <a:xfrm>
                <a:off x="4000500" y="1395133"/>
                <a:ext cx="3558092" cy="28037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794"/>
                  </a:lnSpc>
                  <a:spcBef>
                    <a:spcPts val="4"/>
                  </a:spcBef>
                </a:pPr>
                <a:endParaRPr sz="794" dirty="0"/>
              </a:p>
              <a:p>
                <a:pPr marL="1026738">
                  <a:lnSpc>
                    <a:spcPts val="1407"/>
                  </a:lnSpc>
                  <a:spcBef>
                    <a:spcPts val="70"/>
                  </a:spcBef>
                </a:pPr>
                <a:r>
                  <a:rPr sz="2118" baseline="-11894" dirty="0">
                    <a:solidFill>
                      <a:schemeClr val="accent5">
                        <a:lumMod val="75000"/>
                      </a:schemeClr>
                    </a:solidFill>
                    <a:latin typeface="Century Gothic"/>
                    <a:cs typeface="Century Gothic"/>
                  </a:rPr>
                  <a:t>cluster1</a:t>
                </a:r>
                <a:endParaRPr sz="1412" dirty="0">
                  <a:solidFill>
                    <a:schemeClr val="accent5">
                      <a:lumMod val="7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56" name="object 15"/>
              <p:cNvSpPr txBox="1"/>
              <p:nvPr/>
            </p:nvSpPr>
            <p:spPr>
              <a:xfrm>
                <a:off x="4000500" y="1675503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7" name="object 14"/>
              <p:cNvSpPr txBox="1"/>
              <p:nvPr/>
            </p:nvSpPr>
            <p:spPr>
              <a:xfrm>
                <a:off x="4000500" y="2018404"/>
                <a:ext cx="0" cy="330797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8" name="object 13"/>
              <p:cNvSpPr txBox="1"/>
              <p:nvPr/>
            </p:nvSpPr>
            <p:spPr>
              <a:xfrm>
                <a:off x="4000500" y="2349201"/>
                <a:ext cx="0" cy="34155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59" name="object 12"/>
              <p:cNvSpPr txBox="1"/>
              <p:nvPr/>
            </p:nvSpPr>
            <p:spPr>
              <a:xfrm>
                <a:off x="4000500" y="2690756"/>
                <a:ext cx="0" cy="3429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60" name="object 11"/>
              <p:cNvSpPr txBox="1"/>
              <p:nvPr/>
            </p:nvSpPr>
            <p:spPr>
              <a:xfrm>
                <a:off x="4000500" y="3033657"/>
                <a:ext cx="0" cy="34357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882"/>
                  </a:lnSpc>
                </a:pPr>
                <a:endParaRPr sz="882"/>
              </a:p>
            </p:txBody>
          </p:sp>
          <p:sp>
            <p:nvSpPr>
              <p:cNvPr id="161" name="object 10"/>
              <p:cNvSpPr txBox="1"/>
              <p:nvPr/>
            </p:nvSpPr>
            <p:spPr>
              <a:xfrm>
                <a:off x="4000500" y="3377229"/>
                <a:ext cx="3558092" cy="305248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R="862665" algn="r">
                  <a:lnSpc>
                    <a:spcPts val="896"/>
                  </a:lnSpc>
                  <a:spcBef>
                    <a:spcPts val="44"/>
                  </a:spcBef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7</a:t>
                </a:r>
                <a:endParaRPr sz="794">
                  <a:latin typeface="Century Gothic"/>
                  <a:cs typeface="Century Gothic"/>
                </a:endParaRPr>
              </a:p>
              <a:p>
                <a:pPr marL="1917043" marR="1547210" algn="ctr">
                  <a:lnSpc>
                    <a:spcPct val="102172"/>
                  </a:lnSpc>
                </a:pPr>
                <a:r>
                  <a:rPr sz="794" dirty="0">
                    <a:solidFill>
                      <a:srgbClr val="640064"/>
                    </a:solidFill>
                    <a:latin typeface="Century Gothic"/>
                    <a:cs typeface="Century Gothic"/>
                  </a:rPr>
                  <a:t>5</a:t>
                </a:r>
                <a:endParaRPr sz="794">
                  <a:latin typeface="Century Gothic"/>
                  <a:cs typeface="Century Gothic"/>
                </a:endParaRPr>
              </a:p>
            </p:txBody>
          </p:sp>
          <p:sp>
            <p:nvSpPr>
              <p:cNvPr id="162" name="object 9"/>
              <p:cNvSpPr txBox="1"/>
              <p:nvPr/>
            </p:nvSpPr>
            <p:spPr>
              <a:xfrm>
                <a:off x="4000500" y="3682478"/>
                <a:ext cx="498885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3" name="object 8"/>
              <p:cNvSpPr txBox="1"/>
              <p:nvPr/>
            </p:nvSpPr>
            <p:spPr>
              <a:xfrm>
                <a:off x="4499386" y="3682478"/>
                <a:ext cx="516367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4" name="object 7"/>
              <p:cNvSpPr txBox="1"/>
              <p:nvPr/>
            </p:nvSpPr>
            <p:spPr>
              <a:xfrm>
                <a:off x="5015753" y="3682478"/>
                <a:ext cx="50023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5" name="object 6"/>
              <p:cNvSpPr txBox="1"/>
              <p:nvPr/>
            </p:nvSpPr>
            <p:spPr>
              <a:xfrm>
                <a:off x="5515984" y="3682478"/>
                <a:ext cx="517039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6" name="object 5"/>
              <p:cNvSpPr txBox="1"/>
              <p:nvPr/>
            </p:nvSpPr>
            <p:spPr>
              <a:xfrm>
                <a:off x="6033023" y="3682478"/>
                <a:ext cx="495524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7" name="object 4"/>
              <p:cNvSpPr txBox="1"/>
              <p:nvPr/>
            </p:nvSpPr>
            <p:spPr>
              <a:xfrm>
                <a:off x="6528548" y="3682478"/>
                <a:ext cx="497540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  <p:sp>
            <p:nvSpPr>
              <p:cNvPr id="168" name="object 3"/>
              <p:cNvSpPr txBox="1"/>
              <p:nvPr/>
            </p:nvSpPr>
            <p:spPr>
              <a:xfrm>
                <a:off x="7026089" y="3682478"/>
                <a:ext cx="532503" cy="6454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2413">
                  <a:lnSpc>
                    <a:spcPts val="485"/>
                  </a:lnSpc>
                  <a:spcBef>
                    <a:spcPts val="22"/>
                  </a:spcBef>
                </a:pPr>
                <a:endParaRPr sz="485"/>
              </a:p>
            </p:txBody>
          </p:sp>
        </p:grpSp>
        <p:sp>
          <p:nvSpPr>
            <p:cNvPr id="97" name="Oval 96"/>
            <p:cNvSpPr/>
            <p:nvPr/>
          </p:nvSpPr>
          <p:spPr bwMode="auto">
            <a:xfrm>
              <a:off x="3937363" y="1447801"/>
              <a:ext cx="1320437" cy="1755738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noFill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5715000" y="2057167"/>
              <a:ext cx="1527717" cy="1981433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356917" y="4100259"/>
            <a:ext cx="3321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C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6</a:t>
            </a:r>
            <a:r>
              <a:rPr lang="en-US" altLang="en-US" sz="1600" baseline="-25000" dirty="0">
                <a:solidFill>
                  <a:srgbClr val="C00000"/>
                </a:solidFill>
                <a:sym typeface="Symbol" pitchFamily="18" charset="2"/>
              </a:rPr>
              <a:t>8</a:t>
            </a:r>
            <a:r>
              <a:rPr lang="en-US" altLang="en-US" sz="1600" baseline="-25000" dirty="0">
                <a:solidFill>
                  <a:srgbClr val="006600"/>
                </a:solidFill>
                <a:sym typeface="Symbol" pitchFamily="18" charset="2"/>
              </a:rPr>
              <a:t>7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= 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d(0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7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,0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6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) - d(0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8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,0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6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)=2-1=1</a:t>
            </a:r>
          </a:p>
          <a:p>
            <a:pPr algn="ctr">
              <a:lnSpc>
                <a:spcPct val="15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C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5</a:t>
            </a:r>
            <a:r>
              <a:rPr lang="en-US" altLang="en-US" sz="1600" baseline="-25000" dirty="0">
                <a:solidFill>
                  <a:srgbClr val="C00000"/>
                </a:solidFill>
                <a:sym typeface="Symbol" pitchFamily="18" charset="2"/>
              </a:rPr>
              <a:t>8</a:t>
            </a:r>
            <a:r>
              <a:rPr lang="en-US" altLang="en-US" sz="1600" baseline="-25000" dirty="0">
                <a:solidFill>
                  <a:srgbClr val="006600"/>
                </a:solidFill>
                <a:sym typeface="Symbol" pitchFamily="18" charset="2"/>
              </a:rPr>
              <a:t>7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= d(0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7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,0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5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) - d(0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8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,0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5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)=2-3=-1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sym typeface="Symbol" pitchFamily="18" charset="2"/>
            </a:endParaRPr>
          </a:p>
          <a:p>
            <a:pPr algn="ctr">
              <a:lnSpc>
                <a:spcPct val="15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C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9</a:t>
            </a:r>
            <a:r>
              <a:rPr lang="en-US" altLang="en-US" sz="1600" baseline="-25000" dirty="0">
                <a:solidFill>
                  <a:srgbClr val="C00000"/>
                </a:solidFill>
                <a:sym typeface="Symbol" pitchFamily="18" charset="2"/>
              </a:rPr>
              <a:t>8</a:t>
            </a:r>
            <a:r>
              <a:rPr lang="en-US" altLang="en-US" sz="1600" baseline="-25000" dirty="0">
                <a:solidFill>
                  <a:srgbClr val="006600"/>
                </a:solidFill>
                <a:sym typeface="Symbol" pitchFamily="18" charset="2"/>
              </a:rPr>
              <a:t>7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= d(0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7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,0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9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) - d(0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8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,0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9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)=3-2=1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  <a:sym typeface="Symbol" pitchFamily="18" charset="2"/>
            </a:endParaRPr>
          </a:p>
          <a:p>
            <a:pPr algn="ctr">
              <a:lnSpc>
                <a:spcPct val="15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C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10</a:t>
            </a:r>
            <a:r>
              <a:rPr lang="en-US" altLang="en-US" sz="1600" baseline="-25000" dirty="0">
                <a:solidFill>
                  <a:srgbClr val="C00000"/>
                </a:solidFill>
                <a:sym typeface="Symbol" pitchFamily="18" charset="2"/>
              </a:rPr>
              <a:t>8</a:t>
            </a:r>
            <a:r>
              <a:rPr lang="en-US" altLang="en-US" sz="1600" baseline="-25000" dirty="0">
                <a:solidFill>
                  <a:srgbClr val="006600"/>
                </a:solidFill>
                <a:sym typeface="Symbol" pitchFamily="18" charset="2"/>
              </a:rPr>
              <a:t>7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= d(0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7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,0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10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) - d(0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8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,0</a:t>
            </a:r>
            <a:r>
              <a:rPr lang="en-US" altLang="en-US" sz="16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10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)=3-2=1</a:t>
            </a:r>
            <a:endParaRPr lang="en-IN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0" name="Title 84"/>
          <p:cNvSpPr txBox="1">
            <a:spLocks/>
          </p:cNvSpPr>
          <p:nvPr/>
        </p:nvSpPr>
        <p:spPr>
          <a:xfrm>
            <a:off x="1866355" y="250375"/>
            <a:ext cx="8280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ko-KR" sz="2800" kern="0" dirty="0">
                <a:solidFill>
                  <a:srgbClr val="002060"/>
                </a:solidFill>
                <a:ea typeface="Gulim" pitchFamily="34" charset="-127"/>
              </a:rPr>
              <a:t>PAM or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K-</a:t>
            </a:r>
            <a:r>
              <a:rPr lang="en-IN" sz="2800" kern="0" spc="4" dirty="0" err="1">
                <a:solidFill>
                  <a:srgbClr val="002060"/>
                </a:solidFill>
                <a:cs typeface="Century Gothic"/>
              </a:rPr>
              <a:t>Medoid</a:t>
            </a:r>
            <a:r>
              <a:rPr lang="en-IN" sz="2800" kern="0" dirty="0" err="1">
                <a:solidFill>
                  <a:srgbClr val="002060"/>
                </a:solidFill>
                <a:cs typeface="Century Gothic"/>
              </a:rPr>
              <a:t>s</a:t>
            </a:r>
            <a:r>
              <a:rPr lang="en-IN" sz="2800" kern="0" dirty="0">
                <a:solidFill>
                  <a:srgbClr val="002060"/>
                </a:solidFill>
                <a:cs typeface="Century Gothic"/>
              </a:rPr>
              <a:t>:</a:t>
            </a:r>
            <a:r>
              <a:rPr lang="en-IN" sz="2800" kern="0" spc="8" dirty="0">
                <a:solidFill>
                  <a:srgbClr val="002060"/>
                </a:solidFill>
                <a:cs typeface="Century Gothic"/>
              </a:rPr>
              <a:t>  </a:t>
            </a:r>
            <a:r>
              <a:rPr lang="en-IN" sz="2800" kern="0" spc="4" dirty="0">
                <a:solidFill>
                  <a:srgbClr val="002060"/>
                </a:solidFill>
                <a:cs typeface="Century Gothic"/>
              </a:rPr>
              <a:t>Example</a:t>
            </a:r>
            <a:endParaRPr lang="en-IN" sz="2800" kern="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7880" y="4674857"/>
            <a:ext cx="1947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1</a:t>
            </a:r>
            <a:r>
              <a:rPr lang="en-US" altLang="en-US" sz="1600" baseline="-25000" dirty="0">
                <a:solidFill>
                  <a:srgbClr val="C00000"/>
                </a:solidFill>
                <a:sym typeface="Symbol" pitchFamily="18" charset="2"/>
              </a:rPr>
              <a:t>8</a:t>
            </a:r>
            <a:r>
              <a:rPr lang="en-US" altLang="en-US" sz="1600" baseline="-25000" dirty="0">
                <a:solidFill>
                  <a:srgbClr val="006600"/>
                </a:solidFill>
                <a:sym typeface="Symbol" pitchFamily="18" charset="2"/>
              </a:rPr>
              <a:t>7</a:t>
            </a:r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=0, C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3</a:t>
            </a:r>
            <a:r>
              <a:rPr lang="en-US" altLang="en-US" sz="1600" baseline="-25000" dirty="0">
                <a:solidFill>
                  <a:srgbClr val="C00000"/>
                </a:solidFill>
                <a:sym typeface="Symbol" pitchFamily="18" charset="2"/>
              </a:rPr>
              <a:t>8</a:t>
            </a:r>
            <a:r>
              <a:rPr lang="en-US" altLang="en-US" sz="1600" baseline="-25000" dirty="0">
                <a:solidFill>
                  <a:srgbClr val="006600"/>
                </a:solidFill>
                <a:sym typeface="Symbol" pitchFamily="18" charset="2"/>
              </a:rPr>
              <a:t>7</a:t>
            </a:r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=0, C</a:t>
            </a:r>
            <a:r>
              <a:rPr lang="en-US" altLang="en-US" sz="1600" baseline="-25000" dirty="0">
                <a:solidFill>
                  <a:srgbClr val="002060"/>
                </a:solidFill>
                <a:sym typeface="Symbol" pitchFamily="18" charset="2"/>
              </a:rPr>
              <a:t>4</a:t>
            </a:r>
            <a:r>
              <a:rPr lang="en-US" altLang="en-US" sz="1600" baseline="-25000" dirty="0">
                <a:solidFill>
                  <a:srgbClr val="C00000"/>
                </a:solidFill>
                <a:sym typeface="Symbol" pitchFamily="18" charset="2"/>
              </a:rPr>
              <a:t>8</a:t>
            </a:r>
            <a:r>
              <a:rPr lang="en-US" altLang="en-US" sz="1600" baseline="-25000" dirty="0">
                <a:solidFill>
                  <a:srgbClr val="006600"/>
                </a:solidFill>
                <a:sym typeface="Symbol" pitchFamily="18" charset="2"/>
              </a:rPr>
              <a:t>7</a:t>
            </a:r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=0</a:t>
            </a:r>
            <a:endParaRPr lang="en-IN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1100" y="5920802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i="1" dirty="0" err="1"/>
              <a:t>TC</a:t>
            </a:r>
            <a:r>
              <a:rPr lang="en-US" altLang="en-US" sz="2400" i="1" baseline="-25000" dirty="0" err="1">
                <a:solidFill>
                  <a:srgbClr val="C00000"/>
                </a:solidFill>
              </a:rPr>
              <a:t>i</a:t>
            </a:r>
            <a:r>
              <a:rPr lang="en-US" altLang="en-US" sz="2400" i="1" baseline="-25000" dirty="0" err="1">
                <a:solidFill>
                  <a:srgbClr val="006600"/>
                </a:solidFill>
              </a:rPr>
              <a:t>h</a:t>
            </a:r>
            <a:r>
              <a:rPr lang="en-US" altLang="en-US" sz="2400" i="1" dirty="0">
                <a:solidFill>
                  <a:srgbClr val="002060"/>
                </a:solidFill>
              </a:rPr>
              <a:t>=</a:t>
            </a:r>
            <a:r>
              <a:rPr lang="en-US" altLang="en-US" sz="2400" i="1" dirty="0">
                <a:sym typeface="Symbol" pitchFamily="18" charset="2"/>
              </a:rPr>
              <a:t></a:t>
            </a:r>
            <a:r>
              <a:rPr lang="en-US" altLang="en-US" sz="2400" i="1" baseline="-25000" dirty="0">
                <a:sym typeface="Symbol" pitchFamily="18" charset="2"/>
              </a:rPr>
              <a:t>j</a:t>
            </a:r>
            <a:r>
              <a:rPr lang="en-US" altLang="en-US" sz="2400" i="1" dirty="0">
                <a:sym typeface="Symbol" pitchFamily="18" charset="2"/>
              </a:rPr>
              <a:t>C</a:t>
            </a:r>
            <a:r>
              <a:rPr lang="en-US" altLang="en-US" sz="2400" i="1" baseline="-25000" dirty="0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altLang="en-US" sz="2400" i="1" baseline="-25000" dirty="0">
                <a:solidFill>
                  <a:srgbClr val="C00000"/>
                </a:solidFill>
                <a:sym typeface="Symbol" pitchFamily="18" charset="2"/>
              </a:rPr>
              <a:t>i</a:t>
            </a:r>
            <a:r>
              <a:rPr lang="en-US" altLang="en-US" sz="2400" i="1" baseline="-25000" dirty="0">
                <a:solidFill>
                  <a:srgbClr val="006600"/>
                </a:solidFill>
                <a:sym typeface="Symbol" pitchFamily="18" charset="2"/>
              </a:rPr>
              <a:t>h</a:t>
            </a:r>
            <a:r>
              <a:rPr lang="en-US" altLang="en-US" sz="2400" dirty="0">
                <a:sym typeface="Symbol" pitchFamily="18" charset="2"/>
              </a:rPr>
              <a:t>=1-1+1+1=2=S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549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62979" y="906508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endCxn id="4" idx="2"/>
          </p:cNvCxnSpPr>
          <p:nvPr/>
        </p:nvCxnSpPr>
        <p:spPr>
          <a:xfrm>
            <a:off x="4747057" y="1230832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46774" y="107438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30400" y="304800"/>
            <a:ext cx="8280400" cy="533400"/>
          </a:xfrm>
        </p:spPr>
        <p:txBody>
          <a:bodyPr/>
          <a:lstStyle/>
          <a:p>
            <a:r>
              <a:rPr lang="en-IN" sz="2800" dirty="0">
                <a:solidFill>
                  <a:srgbClr val="002060"/>
                </a:solidFill>
              </a:rPr>
              <a:t>PAM or K-</a:t>
            </a:r>
            <a:r>
              <a:rPr lang="en-IN" sz="2800" dirty="0" err="1">
                <a:solidFill>
                  <a:srgbClr val="002060"/>
                </a:solidFill>
              </a:rPr>
              <a:t>Medoids</a:t>
            </a:r>
            <a:r>
              <a:rPr lang="en-IN" sz="2800" dirty="0">
                <a:solidFill>
                  <a:srgbClr val="002060"/>
                </a:solidFill>
              </a:rPr>
              <a:t> : Different View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7435" y="1626158"/>
            <a:ext cx="225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patterns (n) = 5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clusters (k) =2</a:t>
            </a:r>
            <a:endParaRPr lang="en-IN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667000"/>
            <a:ext cx="8223250" cy="685800"/>
          </a:xfrm>
          <a:noFill/>
        </p:spPr>
        <p:txBody>
          <a:bodyPr vert="horz" lIns="92075" tIns="46038" rIns="92075" bIns="46038" rtlCol="0"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SzPct val="90000"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+mj-lt"/>
              </a:rPr>
              <a:t>TYPES OF DATA IN CLUSTER ANALYSIS</a:t>
            </a:r>
          </a:p>
        </p:txBody>
      </p:sp>
    </p:spTree>
    <p:extLst>
      <p:ext uri="{BB962C8B-B14F-4D97-AF65-F5344CB8AC3E}">
        <p14:creationId xmlns:p14="http://schemas.microsoft.com/office/powerpoint/2010/main" val="2933119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62979" y="906508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816" y="2623588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9863" y="2606280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7603" y="2574344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73314" y="2583832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4503" y="2566524"/>
            <a:ext cx="796886" cy="648649"/>
            <a:chOff x="1475657" y="260070"/>
            <a:chExt cx="796886" cy="648649"/>
          </a:xfrm>
        </p:grpSpPr>
        <p:sp>
          <p:nvSpPr>
            <p:cNvPr id="22" name="Oval 2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60730" y="2534588"/>
            <a:ext cx="796886" cy="648649"/>
            <a:chOff x="1475657" y="260070"/>
            <a:chExt cx="796886" cy="648649"/>
          </a:xfrm>
        </p:grpSpPr>
        <p:sp>
          <p:nvSpPr>
            <p:cNvPr id="25" name="Oval 2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4747057" y="1230832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46774" y="107438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dirty="0">
                <a:solidFill>
                  <a:srgbClr val="002060"/>
                </a:solidFill>
              </a:rPr>
              <a:t>PAM or K-</a:t>
            </a:r>
            <a:r>
              <a:rPr lang="en-IN" sz="2800" dirty="0" err="1">
                <a:solidFill>
                  <a:srgbClr val="002060"/>
                </a:solidFill>
              </a:rPr>
              <a:t>Medoids</a:t>
            </a:r>
            <a:r>
              <a:rPr lang="en-IN" sz="2800" dirty="0">
                <a:solidFill>
                  <a:srgbClr val="002060"/>
                </a:solidFill>
              </a:rPr>
              <a:t> : Different View</a:t>
            </a:r>
            <a:endParaRPr lang="en-IN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763635" y="1626158"/>
            <a:ext cx="225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patterns (n) = 5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clusters (k) =2</a:t>
            </a:r>
            <a:endParaRPr lang="en-IN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62979" y="906508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816" y="2623588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9863" y="2606280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7603" y="2574344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73314" y="2583832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4503" y="2566524"/>
            <a:ext cx="796886" cy="648649"/>
            <a:chOff x="1475657" y="260070"/>
            <a:chExt cx="796886" cy="648649"/>
          </a:xfrm>
        </p:grpSpPr>
        <p:sp>
          <p:nvSpPr>
            <p:cNvPr id="22" name="Oval 2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60730" y="2534588"/>
            <a:ext cx="796886" cy="648649"/>
            <a:chOff x="1475657" y="260070"/>
            <a:chExt cx="796886" cy="648649"/>
          </a:xfrm>
        </p:grpSpPr>
        <p:sp>
          <p:nvSpPr>
            <p:cNvPr id="25" name="Oval 2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cxnSp>
        <p:nvCxnSpPr>
          <p:cNvPr id="37" name="Straight Connector 36"/>
          <p:cNvCxnSpPr>
            <a:endCxn id="9" idx="7"/>
          </p:cNvCxnSpPr>
          <p:nvPr/>
        </p:nvCxnSpPr>
        <p:spPr>
          <a:xfrm flipH="1">
            <a:off x="3146002" y="1447435"/>
            <a:ext cx="2330427" cy="1271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2" idx="7"/>
          </p:cNvCxnSpPr>
          <p:nvPr/>
        </p:nvCxnSpPr>
        <p:spPr>
          <a:xfrm flipH="1">
            <a:off x="4440048" y="1555157"/>
            <a:ext cx="1151896" cy="1146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4"/>
            <a:endCxn id="15" idx="0"/>
          </p:cNvCxnSpPr>
          <p:nvPr/>
        </p:nvCxnSpPr>
        <p:spPr>
          <a:xfrm flipH="1">
            <a:off x="5416046" y="1555157"/>
            <a:ext cx="345376" cy="1019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" idx="0"/>
          </p:cNvCxnSpPr>
          <p:nvPr/>
        </p:nvCxnSpPr>
        <p:spPr>
          <a:xfrm>
            <a:off x="5874871" y="1555157"/>
            <a:ext cx="796886" cy="10286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66732" y="1499533"/>
            <a:ext cx="1703840" cy="12190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" idx="5"/>
          </p:cNvCxnSpPr>
          <p:nvPr/>
        </p:nvCxnSpPr>
        <p:spPr>
          <a:xfrm>
            <a:off x="6043164" y="1460165"/>
            <a:ext cx="2984638" cy="11780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47057" y="1230832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46774" y="107438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dirty="0">
                <a:solidFill>
                  <a:srgbClr val="002060"/>
                </a:solidFill>
              </a:rPr>
              <a:t>PAM or K-</a:t>
            </a:r>
            <a:r>
              <a:rPr lang="en-IN" sz="2800" dirty="0" err="1">
                <a:solidFill>
                  <a:srgbClr val="002060"/>
                </a:solidFill>
              </a:rPr>
              <a:t>Medoids</a:t>
            </a:r>
            <a:r>
              <a:rPr lang="en-IN" sz="2800" dirty="0">
                <a:solidFill>
                  <a:srgbClr val="002060"/>
                </a:solidFill>
              </a:rPr>
              <a:t> : Different View</a:t>
            </a:r>
            <a:endParaRPr lang="en-IN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763635" y="1626158"/>
            <a:ext cx="225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patterns (n) = 5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clusters (k) =2</a:t>
            </a:r>
            <a:endParaRPr lang="en-IN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62979" y="906508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816" y="2623588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9863" y="2606280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7603" y="2574344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73314" y="2583832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4503" y="2566524"/>
            <a:ext cx="796886" cy="648649"/>
            <a:chOff x="1475657" y="260070"/>
            <a:chExt cx="796886" cy="648649"/>
          </a:xfrm>
        </p:grpSpPr>
        <p:sp>
          <p:nvSpPr>
            <p:cNvPr id="22" name="Oval 2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60730" y="2534588"/>
            <a:ext cx="796886" cy="648649"/>
            <a:chOff x="1475657" y="260070"/>
            <a:chExt cx="796886" cy="648649"/>
          </a:xfrm>
        </p:grpSpPr>
        <p:sp>
          <p:nvSpPr>
            <p:cNvPr id="25" name="Oval 2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6001" y="4706737"/>
            <a:ext cx="796886" cy="648649"/>
            <a:chOff x="1475657" y="260070"/>
            <a:chExt cx="796886" cy="648649"/>
          </a:xfrm>
        </p:grpSpPr>
        <p:sp>
          <p:nvSpPr>
            <p:cNvPr id="28" name="Oval 27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E=26</a:t>
              </a:r>
              <a:endParaRPr lang="en-IN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9990" y="4981818"/>
            <a:ext cx="796886" cy="648649"/>
            <a:chOff x="1475657" y="260070"/>
            <a:chExt cx="796886" cy="648649"/>
          </a:xfrm>
        </p:grpSpPr>
        <p:sp>
          <p:nvSpPr>
            <p:cNvPr id="31" name="Oval 30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cxnSp>
        <p:nvCxnSpPr>
          <p:cNvPr id="37" name="Straight Connector 36"/>
          <p:cNvCxnSpPr>
            <a:endCxn id="9" idx="7"/>
          </p:cNvCxnSpPr>
          <p:nvPr/>
        </p:nvCxnSpPr>
        <p:spPr>
          <a:xfrm flipH="1">
            <a:off x="3146002" y="1447435"/>
            <a:ext cx="2330427" cy="1271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2" idx="7"/>
          </p:cNvCxnSpPr>
          <p:nvPr/>
        </p:nvCxnSpPr>
        <p:spPr>
          <a:xfrm flipH="1">
            <a:off x="4440048" y="1555157"/>
            <a:ext cx="1151896" cy="1146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4"/>
            <a:endCxn id="15" idx="0"/>
          </p:cNvCxnSpPr>
          <p:nvPr/>
        </p:nvCxnSpPr>
        <p:spPr>
          <a:xfrm flipH="1">
            <a:off x="5416046" y="1555157"/>
            <a:ext cx="345376" cy="1019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" idx="0"/>
          </p:cNvCxnSpPr>
          <p:nvPr/>
        </p:nvCxnSpPr>
        <p:spPr>
          <a:xfrm>
            <a:off x="5874871" y="1555157"/>
            <a:ext cx="796886" cy="10286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66732" y="1499533"/>
            <a:ext cx="1703840" cy="12190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" idx="5"/>
          </p:cNvCxnSpPr>
          <p:nvPr/>
        </p:nvCxnSpPr>
        <p:spPr>
          <a:xfrm>
            <a:off x="6043164" y="1460165"/>
            <a:ext cx="2984638" cy="11780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472061" y="4978680"/>
            <a:ext cx="796886" cy="648649"/>
            <a:chOff x="1475657" y="260070"/>
            <a:chExt cx="796886" cy="648649"/>
          </a:xfrm>
        </p:grpSpPr>
        <p:sp>
          <p:nvSpPr>
            <p:cNvPr id="42" name="Oval 4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E=9</a:t>
              </a:r>
              <a:endParaRPr lang="en-IN" sz="1600" dirty="0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4747057" y="1230832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46774" y="107438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dirty="0">
                <a:solidFill>
                  <a:srgbClr val="002060"/>
                </a:solidFill>
              </a:rPr>
              <a:t>PAM or K-</a:t>
            </a:r>
            <a:r>
              <a:rPr lang="en-IN" sz="2800" dirty="0" err="1">
                <a:solidFill>
                  <a:srgbClr val="002060"/>
                </a:solidFill>
              </a:rPr>
              <a:t>Medoids</a:t>
            </a:r>
            <a:r>
              <a:rPr lang="en-IN" sz="2800" dirty="0">
                <a:solidFill>
                  <a:srgbClr val="002060"/>
                </a:solidFill>
              </a:rPr>
              <a:t> : Different View</a:t>
            </a:r>
            <a:endParaRPr lang="en-IN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7763635" y="1626158"/>
            <a:ext cx="225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patterns (n) = 5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clusters (k) =2</a:t>
            </a:r>
            <a:endParaRPr lang="en-IN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62979" y="906508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816" y="2623588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9863" y="2606280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7603" y="2574344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73314" y="2583832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4503" y="2566524"/>
            <a:ext cx="796886" cy="648649"/>
            <a:chOff x="1475657" y="260070"/>
            <a:chExt cx="796886" cy="648649"/>
          </a:xfrm>
        </p:grpSpPr>
        <p:sp>
          <p:nvSpPr>
            <p:cNvPr id="22" name="Oval 2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60730" y="2534588"/>
            <a:ext cx="796886" cy="648649"/>
            <a:chOff x="1475657" y="260070"/>
            <a:chExt cx="796886" cy="648649"/>
          </a:xfrm>
        </p:grpSpPr>
        <p:sp>
          <p:nvSpPr>
            <p:cNvPr id="25" name="Oval 2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6001" y="4706737"/>
            <a:ext cx="796886" cy="648649"/>
            <a:chOff x="1475657" y="260070"/>
            <a:chExt cx="796886" cy="648649"/>
          </a:xfrm>
        </p:grpSpPr>
        <p:sp>
          <p:nvSpPr>
            <p:cNvPr id="28" name="Oval 27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E=26</a:t>
              </a:r>
              <a:endParaRPr lang="en-IN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9990" y="4981818"/>
            <a:ext cx="796886" cy="648649"/>
            <a:chOff x="1475657" y="260070"/>
            <a:chExt cx="796886" cy="648649"/>
          </a:xfrm>
        </p:grpSpPr>
        <p:sp>
          <p:nvSpPr>
            <p:cNvPr id="31" name="Oval 30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cxnSp>
        <p:nvCxnSpPr>
          <p:cNvPr id="37" name="Straight Connector 36"/>
          <p:cNvCxnSpPr>
            <a:endCxn id="9" idx="7"/>
          </p:cNvCxnSpPr>
          <p:nvPr/>
        </p:nvCxnSpPr>
        <p:spPr>
          <a:xfrm flipH="1">
            <a:off x="3146002" y="1447435"/>
            <a:ext cx="2330427" cy="1271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2" idx="7"/>
          </p:cNvCxnSpPr>
          <p:nvPr/>
        </p:nvCxnSpPr>
        <p:spPr>
          <a:xfrm flipH="1">
            <a:off x="4440048" y="1555157"/>
            <a:ext cx="1151896" cy="1146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4"/>
            <a:endCxn id="15" idx="0"/>
          </p:cNvCxnSpPr>
          <p:nvPr/>
        </p:nvCxnSpPr>
        <p:spPr>
          <a:xfrm flipH="1">
            <a:off x="5416046" y="1555157"/>
            <a:ext cx="345376" cy="1019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" idx="0"/>
          </p:cNvCxnSpPr>
          <p:nvPr/>
        </p:nvCxnSpPr>
        <p:spPr>
          <a:xfrm>
            <a:off x="5874871" y="1555157"/>
            <a:ext cx="796886" cy="10286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66732" y="1499533"/>
            <a:ext cx="1703840" cy="12190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" idx="5"/>
          </p:cNvCxnSpPr>
          <p:nvPr/>
        </p:nvCxnSpPr>
        <p:spPr>
          <a:xfrm>
            <a:off x="6043164" y="1460165"/>
            <a:ext cx="2984638" cy="11780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9" idx="4"/>
            <a:endCxn id="12" idx="4"/>
          </p:cNvCxnSpPr>
          <p:nvPr/>
        </p:nvCxnSpPr>
        <p:spPr>
          <a:xfrm rot="5400000" flipH="1" flipV="1">
            <a:off x="3502628" y="2616559"/>
            <a:ext cx="17308" cy="1294047"/>
          </a:xfrm>
          <a:prstGeom prst="curvedConnector3">
            <a:avLst>
              <a:gd name="adj1" fmla="val -132077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9" idx="4"/>
            <a:endCxn id="15" idx="4"/>
          </p:cNvCxnSpPr>
          <p:nvPr/>
        </p:nvCxnSpPr>
        <p:spPr>
          <a:xfrm rot="5400000" flipH="1" flipV="1">
            <a:off x="4115530" y="1971721"/>
            <a:ext cx="49244" cy="2551787"/>
          </a:xfrm>
          <a:prstGeom prst="curvedConnector3">
            <a:avLst>
              <a:gd name="adj1" fmla="val -82361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9" idx="4"/>
            <a:endCxn id="19" idx="4"/>
          </p:cNvCxnSpPr>
          <p:nvPr/>
        </p:nvCxnSpPr>
        <p:spPr>
          <a:xfrm rot="5400000" flipH="1" flipV="1">
            <a:off x="4748130" y="1348609"/>
            <a:ext cx="39756" cy="3807498"/>
          </a:xfrm>
          <a:prstGeom prst="curvedConnector3">
            <a:avLst>
              <a:gd name="adj1" fmla="val -150244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24417" y="3254929"/>
            <a:ext cx="2667779" cy="179685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4"/>
            <a:endCxn id="28" idx="1"/>
          </p:cNvCxnSpPr>
          <p:nvPr/>
        </p:nvCxnSpPr>
        <p:spPr>
          <a:xfrm>
            <a:off x="2864260" y="3272236"/>
            <a:ext cx="398443" cy="152949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472061" y="4978680"/>
            <a:ext cx="796886" cy="648649"/>
            <a:chOff x="1475657" y="260070"/>
            <a:chExt cx="796886" cy="648649"/>
          </a:xfrm>
        </p:grpSpPr>
        <p:sp>
          <p:nvSpPr>
            <p:cNvPr id="43" name="Oval 42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E=9</a:t>
              </a:r>
              <a:endParaRPr lang="en-IN" sz="1600" dirty="0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4747057" y="1230832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46774" y="107438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dirty="0">
                <a:solidFill>
                  <a:srgbClr val="002060"/>
                </a:solidFill>
              </a:rPr>
              <a:t>PAM or K-</a:t>
            </a:r>
            <a:r>
              <a:rPr lang="en-IN" sz="2800" dirty="0" err="1">
                <a:solidFill>
                  <a:srgbClr val="002060"/>
                </a:solidFill>
              </a:rPr>
              <a:t>Medoids</a:t>
            </a:r>
            <a:r>
              <a:rPr lang="en-IN" sz="2800" dirty="0">
                <a:solidFill>
                  <a:srgbClr val="002060"/>
                </a:solidFill>
              </a:rPr>
              <a:t> : Different View</a:t>
            </a:r>
            <a:endParaRPr lang="en-IN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763635" y="1626158"/>
            <a:ext cx="225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patterns (n) = 5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clusters (k) =2</a:t>
            </a:r>
            <a:endParaRPr lang="en-IN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62979" y="906508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816" y="2623588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9863" y="2606280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7603" y="2574344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73314" y="2583832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4503" y="2566524"/>
            <a:ext cx="796886" cy="648649"/>
            <a:chOff x="1475657" y="260070"/>
            <a:chExt cx="796886" cy="648649"/>
          </a:xfrm>
        </p:grpSpPr>
        <p:sp>
          <p:nvSpPr>
            <p:cNvPr id="22" name="Oval 2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60730" y="2534588"/>
            <a:ext cx="796886" cy="648649"/>
            <a:chOff x="1475657" y="260070"/>
            <a:chExt cx="796886" cy="648649"/>
          </a:xfrm>
        </p:grpSpPr>
        <p:sp>
          <p:nvSpPr>
            <p:cNvPr id="25" name="Oval 2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6001" y="4706737"/>
            <a:ext cx="796886" cy="648649"/>
            <a:chOff x="1475657" y="260070"/>
            <a:chExt cx="796886" cy="648649"/>
          </a:xfrm>
        </p:grpSpPr>
        <p:sp>
          <p:nvSpPr>
            <p:cNvPr id="28" name="Oval 27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E=26</a:t>
              </a:r>
              <a:endParaRPr lang="en-IN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9990" y="4981818"/>
            <a:ext cx="796886" cy="648649"/>
            <a:chOff x="1475657" y="260070"/>
            <a:chExt cx="796886" cy="648649"/>
          </a:xfrm>
        </p:grpSpPr>
        <p:sp>
          <p:nvSpPr>
            <p:cNvPr id="31" name="Oval 30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cxnSp>
        <p:nvCxnSpPr>
          <p:cNvPr id="37" name="Straight Connector 36"/>
          <p:cNvCxnSpPr>
            <a:endCxn id="9" idx="7"/>
          </p:cNvCxnSpPr>
          <p:nvPr/>
        </p:nvCxnSpPr>
        <p:spPr>
          <a:xfrm flipH="1">
            <a:off x="3146002" y="1447435"/>
            <a:ext cx="2330427" cy="1271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2" idx="7"/>
          </p:cNvCxnSpPr>
          <p:nvPr/>
        </p:nvCxnSpPr>
        <p:spPr>
          <a:xfrm flipH="1">
            <a:off x="4440048" y="1555157"/>
            <a:ext cx="1151896" cy="1146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4"/>
            <a:endCxn id="15" idx="0"/>
          </p:cNvCxnSpPr>
          <p:nvPr/>
        </p:nvCxnSpPr>
        <p:spPr>
          <a:xfrm flipH="1">
            <a:off x="5416046" y="1555157"/>
            <a:ext cx="345376" cy="1019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" idx="0"/>
          </p:cNvCxnSpPr>
          <p:nvPr/>
        </p:nvCxnSpPr>
        <p:spPr>
          <a:xfrm>
            <a:off x="5874871" y="1555157"/>
            <a:ext cx="796886" cy="10286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66732" y="1499533"/>
            <a:ext cx="1703840" cy="12190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" idx="5"/>
          </p:cNvCxnSpPr>
          <p:nvPr/>
        </p:nvCxnSpPr>
        <p:spPr>
          <a:xfrm>
            <a:off x="6043164" y="1460165"/>
            <a:ext cx="2984638" cy="11780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9" idx="4"/>
            <a:endCxn id="12" idx="4"/>
          </p:cNvCxnSpPr>
          <p:nvPr/>
        </p:nvCxnSpPr>
        <p:spPr>
          <a:xfrm rot="5400000" flipH="1" flipV="1">
            <a:off x="3502628" y="2616559"/>
            <a:ext cx="17308" cy="1294047"/>
          </a:xfrm>
          <a:prstGeom prst="curvedConnector3">
            <a:avLst>
              <a:gd name="adj1" fmla="val -132077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9" idx="4"/>
            <a:endCxn id="15" idx="4"/>
          </p:cNvCxnSpPr>
          <p:nvPr/>
        </p:nvCxnSpPr>
        <p:spPr>
          <a:xfrm rot="5400000" flipH="1" flipV="1">
            <a:off x="4115530" y="1971721"/>
            <a:ext cx="49244" cy="2551787"/>
          </a:xfrm>
          <a:prstGeom prst="curvedConnector3">
            <a:avLst>
              <a:gd name="adj1" fmla="val -82361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9" idx="4"/>
            <a:endCxn id="19" idx="4"/>
          </p:cNvCxnSpPr>
          <p:nvPr/>
        </p:nvCxnSpPr>
        <p:spPr>
          <a:xfrm rot="5400000" flipH="1" flipV="1">
            <a:off x="4748130" y="1348609"/>
            <a:ext cx="39756" cy="3807498"/>
          </a:xfrm>
          <a:prstGeom prst="curvedConnector3">
            <a:avLst>
              <a:gd name="adj1" fmla="val -150244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24417" y="3254929"/>
            <a:ext cx="2667779" cy="179685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4"/>
            <a:endCxn id="28" idx="1"/>
          </p:cNvCxnSpPr>
          <p:nvPr/>
        </p:nvCxnSpPr>
        <p:spPr>
          <a:xfrm>
            <a:off x="2864260" y="3272236"/>
            <a:ext cx="398443" cy="152949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472061" y="4978680"/>
            <a:ext cx="796886" cy="648649"/>
            <a:chOff x="1475657" y="260070"/>
            <a:chExt cx="796886" cy="648649"/>
          </a:xfrm>
        </p:grpSpPr>
        <p:sp>
          <p:nvSpPr>
            <p:cNvPr id="43" name="Oval 42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E=9</a:t>
              </a:r>
              <a:endParaRPr lang="en-IN" sz="1600" dirty="0"/>
            </a:p>
          </p:txBody>
        </p:sp>
      </p:grpSp>
      <p:cxnSp>
        <p:nvCxnSpPr>
          <p:cNvPr id="33" name="Curved Connector 32"/>
          <p:cNvCxnSpPr>
            <a:stCxn id="13" idx="2"/>
            <a:endCxn id="15" idx="4"/>
          </p:cNvCxnSpPr>
          <p:nvPr/>
        </p:nvCxnSpPr>
        <p:spPr>
          <a:xfrm rot="5400000" flipH="1" flipV="1">
            <a:off x="4759713" y="2598596"/>
            <a:ext cx="31936" cy="1280729"/>
          </a:xfrm>
          <a:prstGeom prst="curvedConnector3">
            <a:avLst>
              <a:gd name="adj1" fmla="val -715807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2" idx="4"/>
            <a:endCxn id="22" idx="4"/>
          </p:cNvCxnSpPr>
          <p:nvPr/>
        </p:nvCxnSpPr>
        <p:spPr>
          <a:xfrm rot="5400000" flipH="1" flipV="1">
            <a:off x="6080748" y="1292730"/>
            <a:ext cx="39756" cy="3884640"/>
          </a:xfrm>
          <a:prstGeom prst="curvedConnector3">
            <a:avLst>
              <a:gd name="adj1" fmla="val -135405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3" idx="2"/>
            <a:endCxn id="28" idx="0"/>
          </p:cNvCxnSpPr>
          <p:nvPr/>
        </p:nvCxnSpPr>
        <p:spPr>
          <a:xfrm flipH="1">
            <a:off x="3544445" y="3254928"/>
            <a:ext cx="590873" cy="14518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" idx="4"/>
          </p:cNvCxnSpPr>
          <p:nvPr/>
        </p:nvCxnSpPr>
        <p:spPr>
          <a:xfrm>
            <a:off x="4158306" y="3254928"/>
            <a:ext cx="3326770" cy="19022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747057" y="1230832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46774" y="107438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dirty="0">
                <a:solidFill>
                  <a:srgbClr val="002060"/>
                </a:solidFill>
              </a:rPr>
              <a:t>PAM or K-</a:t>
            </a:r>
            <a:r>
              <a:rPr lang="en-IN" sz="2800" dirty="0" err="1">
                <a:solidFill>
                  <a:srgbClr val="002060"/>
                </a:solidFill>
              </a:rPr>
              <a:t>Medoids</a:t>
            </a:r>
            <a:r>
              <a:rPr lang="en-IN" sz="2800" dirty="0">
                <a:solidFill>
                  <a:srgbClr val="002060"/>
                </a:solidFill>
              </a:rPr>
              <a:t> : Different View</a:t>
            </a:r>
            <a:endParaRPr lang="en-IN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7763635" y="1626158"/>
            <a:ext cx="225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patterns (n) = 5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clusters (k) =2</a:t>
            </a:r>
            <a:endParaRPr lang="en-IN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62979" y="906508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816" y="2623588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9863" y="2606280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7603" y="2574344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73314" y="2583832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4503" y="2566524"/>
            <a:ext cx="796886" cy="648649"/>
            <a:chOff x="1475657" y="260070"/>
            <a:chExt cx="796886" cy="648649"/>
          </a:xfrm>
        </p:grpSpPr>
        <p:sp>
          <p:nvSpPr>
            <p:cNvPr id="22" name="Oval 2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60730" y="2534588"/>
            <a:ext cx="796886" cy="648649"/>
            <a:chOff x="1475657" y="260070"/>
            <a:chExt cx="796886" cy="648649"/>
          </a:xfrm>
        </p:grpSpPr>
        <p:sp>
          <p:nvSpPr>
            <p:cNvPr id="25" name="Oval 2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6001" y="4706737"/>
            <a:ext cx="796886" cy="648649"/>
            <a:chOff x="1475657" y="260070"/>
            <a:chExt cx="796886" cy="648649"/>
          </a:xfrm>
        </p:grpSpPr>
        <p:sp>
          <p:nvSpPr>
            <p:cNvPr id="28" name="Oval 27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E=26</a:t>
              </a:r>
              <a:endParaRPr lang="en-IN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9990" y="4981818"/>
            <a:ext cx="796886" cy="648649"/>
            <a:chOff x="1475657" y="260070"/>
            <a:chExt cx="796886" cy="648649"/>
          </a:xfrm>
        </p:grpSpPr>
        <p:sp>
          <p:nvSpPr>
            <p:cNvPr id="31" name="Oval 30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cxnSp>
        <p:nvCxnSpPr>
          <p:cNvPr id="37" name="Straight Connector 36"/>
          <p:cNvCxnSpPr>
            <a:endCxn id="9" idx="7"/>
          </p:cNvCxnSpPr>
          <p:nvPr/>
        </p:nvCxnSpPr>
        <p:spPr>
          <a:xfrm flipH="1">
            <a:off x="3146002" y="1447435"/>
            <a:ext cx="2330427" cy="1271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2" idx="7"/>
          </p:cNvCxnSpPr>
          <p:nvPr/>
        </p:nvCxnSpPr>
        <p:spPr>
          <a:xfrm flipH="1">
            <a:off x="4440048" y="1555157"/>
            <a:ext cx="1151896" cy="1146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4"/>
            <a:endCxn id="15" idx="0"/>
          </p:cNvCxnSpPr>
          <p:nvPr/>
        </p:nvCxnSpPr>
        <p:spPr>
          <a:xfrm flipH="1">
            <a:off x="5416046" y="1555157"/>
            <a:ext cx="345376" cy="1019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" idx="0"/>
          </p:cNvCxnSpPr>
          <p:nvPr/>
        </p:nvCxnSpPr>
        <p:spPr>
          <a:xfrm>
            <a:off x="5874871" y="1555157"/>
            <a:ext cx="796886" cy="10286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66732" y="1499533"/>
            <a:ext cx="1703840" cy="12190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" idx="5"/>
          </p:cNvCxnSpPr>
          <p:nvPr/>
        </p:nvCxnSpPr>
        <p:spPr>
          <a:xfrm>
            <a:off x="6043164" y="1460165"/>
            <a:ext cx="2984638" cy="11780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9" idx="4"/>
            <a:endCxn id="12" idx="4"/>
          </p:cNvCxnSpPr>
          <p:nvPr/>
        </p:nvCxnSpPr>
        <p:spPr>
          <a:xfrm rot="5400000" flipH="1" flipV="1">
            <a:off x="3502628" y="2616559"/>
            <a:ext cx="17308" cy="1294047"/>
          </a:xfrm>
          <a:prstGeom prst="curvedConnector3">
            <a:avLst>
              <a:gd name="adj1" fmla="val -132077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9" idx="4"/>
            <a:endCxn id="15" idx="4"/>
          </p:cNvCxnSpPr>
          <p:nvPr/>
        </p:nvCxnSpPr>
        <p:spPr>
          <a:xfrm rot="5400000" flipH="1" flipV="1">
            <a:off x="4115530" y="1971721"/>
            <a:ext cx="49244" cy="2551787"/>
          </a:xfrm>
          <a:prstGeom prst="curvedConnector3">
            <a:avLst>
              <a:gd name="adj1" fmla="val -82361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9" idx="4"/>
            <a:endCxn id="19" idx="4"/>
          </p:cNvCxnSpPr>
          <p:nvPr/>
        </p:nvCxnSpPr>
        <p:spPr>
          <a:xfrm rot="5400000" flipH="1" flipV="1">
            <a:off x="4748130" y="1348609"/>
            <a:ext cx="39756" cy="3807498"/>
          </a:xfrm>
          <a:prstGeom prst="curvedConnector3">
            <a:avLst>
              <a:gd name="adj1" fmla="val -150244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24417" y="3254929"/>
            <a:ext cx="2667779" cy="179685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4"/>
            <a:endCxn id="28" idx="1"/>
          </p:cNvCxnSpPr>
          <p:nvPr/>
        </p:nvCxnSpPr>
        <p:spPr>
          <a:xfrm>
            <a:off x="2864260" y="3272236"/>
            <a:ext cx="398443" cy="152949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472061" y="4978680"/>
            <a:ext cx="796886" cy="648649"/>
            <a:chOff x="1475657" y="260070"/>
            <a:chExt cx="796886" cy="648649"/>
          </a:xfrm>
        </p:grpSpPr>
        <p:sp>
          <p:nvSpPr>
            <p:cNvPr id="43" name="Oval 42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E=9</a:t>
              </a:r>
              <a:endParaRPr lang="en-IN" sz="1600" dirty="0"/>
            </a:p>
          </p:txBody>
        </p:sp>
      </p:grpSp>
      <p:cxnSp>
        <p:nvCxnSpPr>
          <p:cNvPr id="33" name="Curved Connector 32"/>
          <p:cNvCxnSpPr>
            <a:stCxn id="13" idx="2"/>
            <a:endCxn id="15" idx="4"/>
          </p:cNvCxnSpPr>
          <p:nvPr/>
        </p:nvCxnSpPr>
        <p:spPr>
          <a:xfrm rot="5400000" flipH="1" flipV="1">
            <a:off x="4759713" y="2598596"/>
            <a:ext cx="31936" cy="1280729"/>
          </a:xfrm>
          <a:prstGeom prst="curvedConnector3">
            <a:avLst>
              <a:gd name="adj1" fmla="val -715807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2" idx="4"/>
            <a:endCxn id="22" idx="4"/>
          </p:cNvCxnSpPr>
          <p:nvPr/>
        </p:nvCxnSpPr>
        <p:spPr>
          <a:xfrm rot="5400000" flipH="1" flipV="1">
            <a:off x="6080748" y="1292730"/>
            <a:ext cx="39756" cy="3884640"/>
          </a:xfrm>
          <a:prstGeom prst="curvedConnector3">
            <a:avLst>
              <a:gd name="adj1" fmla="val -135405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3" idx="2"/>
            <a:endCxn id="28" idx="0"/>
          </p:cNvCxnSpPr>
          <p:nvPr/>
        </p:nvCxnSpPr>
        <p:spPr>
          <a:xfrm flipH="1">
            <a:off x="3544445" y="3254928"/>
            <a:ext cx="590873" cy="14518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" idx="4"/>
          </p:cNvCxnSpPr>
          <p:nvPr/>
        </p:nvCxnSpPr>
        <p:spPr>
          <a:xfrm>
            <a:off x="4158306" y="3254928"/>
            <a:ext cx="3326770" cy="19022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6" idx="2"/>
            <a:endCxn id="25" idx="4"/>
          </p:cNvCxnSpPr>
          <p:nvPr/>
        </p:nvCxnSpPr>
        <p:spPr>
          <a:xfrm rot="5400000" flipH="1" flipV="1">
            <a:off x="7306237" y="1270056"/>
            <a:ext cx="39756" cy="3866116"/>
          </a:xfrm>
          <a:prstGeom prst="curvedConnector3">
            <a:avLst>
              <a:gd name="adj1" fmla="val -1316953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" idx="2"/>
            <a:endCxn id="31" idx="0"/>
          </p:cNvCxnSpPr>
          <p:nvPr/>
        </p:nvCxnSpPr>
        <p:spPr>
          <a:xfrm>
            <a:off x="5393057" y="3222993"/>
            <a:ext cx="345376" cy="17588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2"/>
          </p:cNvCxnSpPr>
          <p:nvPr/>
        </p:nvCxnSpPr>
        <p:spPr>
          <a:xfrm>
            <a:off x="5393058" y="3222992"/>
            <a:ext cx="2277515" cy="180806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747057" y="1230832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346774" y="107438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dirty="0">
                <a:solidFill>
                  <a:srgbClr val="002060"/>
                </a:solidFill>
              </a:rPr>
              <a:t>PAM or K-</a:t>
            </a:r>
            <a:r>
              <a:rPr lang="en-IN" sz="2800" dirty="0" err="1">
                <a:solidFill>
                  <a:srgbClr val="002060"/>
                </a:solidFill>
              </a:rPr>
              <a:t>Medoids</a:t>
            </a:r>
            <a:r>
              <a:rPr lang="en-IN" sz="2800" dirty="0">
                <a:solidFill>
                  <a:srgbClr val="002060"/>
                </a:solidFill>
              </a:rPr>
              <a:t> : Different View</a:t>
            </a:r>
            <a:endParaRPr lang="en-IN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7763635" y="1626158"/>
            <a:ext cx="225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patterns (n) = 5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clusters (k) =2</a:t>
            </a:r>
            <a:endParaRPr lang="en-IN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62979" y="906508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816" y="2623588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9863" y="2606280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7603" y="2574344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73" y="1262768"/>
                <a:ext cx="271446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73314" y="2583832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4503" y="2566524"/>
            <a:ext cx="796886" cy="648649"/>
            <a:chOff x="1475657" y="260070"/>
            <a:chExt cx="796886" cy="648649"/>
          </a:xfrm>
        </p:grpSpPr>
        <p:sp>
          <p:nvSpPr>
            <p:cNvPr id="22" name="Oval 2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60730" y="2534588"/>
            <a:ext cx="796886" cy="648649"/>
            <a:chOff x="1475657" y="260070"/>
            <a:chExt cx="796886" cy="648649"/>
          </a:xfrm>
        </p:grpSpPr>
        <p:sp>
          <p:nvSpPr>
            <p:cNvPr id="25" name="Oval 2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6001" y="4706737"/>
            <a:ext cx="796886" cy="648649"/>
            <a:chOff x="1475657" y="260070"/>
            <a:chExt cx="796886" cy="648649"/>
          </a:xfrm>
        </p:grpSpPr>
        <p:sp>
          <p:nvSpPr>
            <p:cNvPr id="28" name="Oval 27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E=26</a:t>
              </a:r>
              <a:endParaRPr lang="en-IN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9990" y="4981818"/>
            <a:ext cx="796886" cy="648649"/>
            <a:chOff x="1475657" y="260070"/>
            <a:chExt cx="796886" cy="648649"/>
          </a:xfrm>
        </p:grpSpPr>
        <p:sp>
          <p:nvSpPr>
            <p:cNvPr id="31" name="Oval 30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cxnSp>
        <p:nvCxnSpPr>
          <p:cNvPr id="37" name="Straight Connector 36"/>
          <p:cNvCxnSpPr>
            <a:endCxn id="9" idx="7"/>
          </p:cNvCxnSpPr>
          <p:nvPr/>
        </p:nvCxnSpPr>
        <p:spPr>
          <a:xfrm flipH="1">
            <a:off x="3146002" y="1447435"/>
            <a:ext cx="2330427" cy="1271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2" idx="7"/>
          </p:cNvCxnSpPr>
          <p:nvPr/>
        </p:nvCxnSpPr>
        <p:spPr>
          <a:xfrm flipH="1">
            <a:off x="4440048" y="1555157"/>
            <a:ext cx="1151896" cy="11461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4"/>
            <a:endCxn id="15" idx="0"/>
          </p:cNvCxnSpPr>
          <p:nvPr/>
        </p:nvCxnSpPr>
        <p:spPr>
          <a:xfrm flipH="1">
            <a:off x="5416046" y="1555157"/>
            <a:ext cx="345376" cy="1019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" idx="0"/>
          </p:cNvCxnSpPr>
          <p:nvPr/>
        </p:nvCxnSpPr>
        <p:spPr>
          <a:xfrm>
            <a:off x="5874871" y="1555157"/>
            <a:ext cx="796886" cy="10286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66732" y="1499533"/>
            <a:ext cx="1703840" cy="12190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" idx="5"/>
          </p:cNvCxnSpPr>
          <p:nvPr/>
        </p:nvCxnSpPr>
        <p:spPr>
          <a:xfrm>
            <a:off x="6043164" y="1460165"/>
            <a:ext cx="2984638" cy="11780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9" idx="4"/>
            <a:endCxn id="12" idx="4"/>
          </p:cNvCxnSpPr>
          <p:nvPr/>
        </p:nvCxnSpPr>
        <p:spPr>
          <a:xfrm rot="5400000" flipH="1" flipV="1">
            <a:off x="3502628" y="2616559"/>
            <a:ext cx="17308" cy="1294047"/>
          </a:xfrm>
          <a:prstGeom prst="curvedConnector3">
            <a:avLst>
              <a:gd name="adj1" fmla="val -132077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9" idx="4"/>
            <a:endCxn id="15" idx="4"/>
          </p:cNvCxnSpPr>
          <p:nvPr/>
        </p:nvCxnSpPr>
        <p:spPr>
          <a:xfrm rot="5400000" flipH="1" flipV="1">
            <a:off x="4115530" y="1971721"/>
            <a:ext cx="49244" cy="2551787"/>
          </a:xfrm>
          <a:prstGeom prst="curvedConnector3">
            <a:avLst>
              <a:gd name="adj1" fmla="val -82361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9" idx="4"/>
            <a:endCxn id="19" idx="4"/>
          </p:cNvCxnSpPr>
          <p:nvPr/>
        </p:nvCxnSpPr>
        <p:spPr>
          <a:xfrm rot="5400000" flipH="1" flipV="1">
            <a:off x="4748130" y="1348609"/>
            <a:ext cx="39756" cy="3807498"/>
          </a:xfrm>
          <a:prstGeom prst="curvedConnector3">
            <a:avLst>
              <a:gd name="adj1" fmla="val -150244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24417" y="3254929"/>
            <a:ext cx="2667779" cy="179685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4"/>
            <a:endCxn id="28" idx="1"/>
          </p:cNvCxnSpPr>
          <p:nvPr/>
        </p:nvCxnSpPr>
        <p:spPr>
          <a:xfrm>
            <a:off x="2864260" y="3272236"/>
            <a:ext cx="398443" cy="152949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472061" y="4978680"/>
            <a:ext cx="796886" cy="648649"/>
            <a:chOff x="1475657" y="260070"/>
            <a:chExt cx="796886" cy="648649"/>
          </a:xfrm>
        </p:grpSpPr>
        <p:sp>
          <p:nvSpPr>
            <p:cNvPr id="43" name="Oval 42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E=9</a:t>
              </a:r>
              <a:endParaRPr lang="en-IN" sz="1600" dirty="0"/>
            </a:p>
          </p:txBody>
        </p:sp>
      </p:grpSp>
      <p:cxnSp>
        <p:nvCxnSpPr>
          <p:cNvPr id="33" name="Curved Connector 32"/>
          <p:cNvCxnSpPr>
            <a:stCxn id="13" idx="2"/>
            <a:endCxn id="15" idx="4"/>
          </p:cNvCxnSpPr>
          <p:nvPr/>
        </p:nvCxnSpPr>
        <p:spPr>
          <a:xfrm rot="5400000" flipH="1" flipV="1">
            <a:off x="4759713" y="2598596"/>
            <a:ext cx="31936" cy="1280729"/>
          </a:xfrm>
          <a:prstGeom prst="curvedConnector3">
            <a:avLst>
              <a:gd name="adj1" fmla="val -715807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2" idx="4"/>
            <a:endCxn id="22" idx="4"/>
          </p:cNvCxnSpPr>
          <p:nvPr/>
        </p:nvCxnSpPr>
        <p:spPr>
          <a:xfrm rot="5400000" flipH="1" flipV="1">
            <a:off x="6080748" y="1292730"/>
            <a:ext cx="39756" cy="3884640"/>
          </a:xfrm>
          <a:prstGeom prst="curvedConnector3">
            <a:avLst>
              <a:gd name="adj1" fmla="val -135405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3" idx="2"/>
            <a:endCxn id="28" idx="0"/>
          </p:cNvCxnSpPr>
          <p:nvPr/>
        </p:nvCxnSpPr>
        <p:spPr>
          <a:xfrm flipH="1">
            <a:off x="3544445" y="3254928"/>
            <a:ext cx="590873" cy="14518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" idx="4"/>
          </p:cNvCxnSpPr>
          <p:nvPr/>
        </p:nvCxnSpPr>
        <p:spPr>
          <a:xfrm>
            <a:off x="4158306" y="3254928"/>
            <a:ext cx="3326770" cy="19022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6" idx="2"/>
            <a:endCxn id="25" idx="4"/>
          </p:cNvCxnSpPr>
          <p:nvPr/>
        </p:nvCxnSpPr>
        <p:spPr>
          <a:xfrm rot="5400000" flipH="1" flipV="1">
            <a:off x="7306237" y="1270056"/>
            <a:ext cx="39756" cy="3866116"/>
          </a:xfrm>
          <a:prstGeom prst="curvedConnector3">
            <a:avLst>
              <a:gd name="adj1" fmla="val -1316953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" idx="2"/>
            <a:endCxn id="31" idx="0"/>
          </p:cNvCxnSpPr>
          <p:nvPr/>
        </p:nvCxnSpPr>
        <p:spPr>
          <a:xfrm>
            <a:off x="5393057" y="3222993"/>
            <a:ext cx="345376" cy="17588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2"/>
          </p:cNvCxnSpPr>
          <p:nvPr/>
        </p:nvCxnSpPr>
        <p:spPr>
          <a:xfrm>
            <a:off x="5393058" y="3222992"/>
            <a:ext cx="2277515" cy="180806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9" idx="4"/>
          </p:cNvCxnSpPr>
          <p:nvPr/>
        </p:nvCxnSpPr>
        <p:spPr>
          <a:xfrm flipH="1">
            <a:off x="3942887" y="3232481"/>
            <a:ext cx="2728870" cy="1746199"/>
          </a:xfrm>
          <a:prstGeom prst="line">
            <a:avLst/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9" idx="4"/>
            <a:endCxn id="31" idx="0"/>
          </p:cNvCxnSpPr>
          <p:nvPr/>
        </p:nvCxnSpPr>
        <p:spPr>
          <a:xfrm flipH="1">
            <a:off x="5738433" y="3232481"/>
            <a:ext cx="933324" cy="1749337"/>
          </a:xfrm>
          <a:prstGeom prst="line">
            <a:avLst/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19" idx="4"/>
            <a:endCxn id="22" idx="4"/>
          </p:cNvCxnSpPr>
          <p:nvPr/>
        </p:nvCxnSpPr>
        <p:spPr>
          <a:xfrm rot="5400000" flipH="1" flipV="1">
            <a:off x="7348697" y="2538232"/>
            <a:ext cx="17308" cy="1371189"/>
          </a:xfrm>
          <a:prstGeom prst="curvedConnector3">
            <a:avLst>
              <a:gd name="adj1" fmla="val -1320777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9" idx="4"/>
            <a:endCxn id="25" idx="4"/>
          </p:cNvCxnSpPr>
          <p:nvPr/>
        </p:nvCxnSpPr>
        <p:spPr>
          <a:xfrm rot="5400000" flipH="1" flipV="1">
            <a:off x="7940843" y="1914150"/>
            <a:ext cx="49244" cy="2587416"/>
          </a:xfrm>
          <a:prstGeom prst="curvedConnector3">
            <a:avLst>
              <a:gd name="adj1" fmla="val -673867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23" idx="2"/>
            <a:endCxn id="25" idx="4"/>
          </p:cNvCxnSpPr>
          <p:nvPr/>
        </p:nvCxnSpPr>
        <p:spPr>
          <a:xfrm rot="5400000" flipH="1" flipV="1">
            <a:off x="8623597" y="2579596"/>
            <a:ext cx="31936" cy="1239216"/>
          </a:xfrm>
          <a:prstGeom prst="curvedConnector3">
            <a:avLst>
              <a:gd name="adj1" fmla="val -715807"/>
            </a:avLst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2"/>
            <a:endCxn id="28" idx="6"/>
          </p:cNvCxnSpPr>
          <p:nvPr/>
        </p:nvCxnSpPr>
        <p:spPr>
          <a:xfrm flipH="1">
            <a:off x="3942887" y="3215173"/>
            <a:ext cx="4077070" cy="1815889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4"/>
            <a:endCxn id="43" idx="0"/>
          </p:cNvCxnSpPr>
          <p:nvPr/>
        </p:nvCxnSpPr>
        <p:spPr>
          <a:xfrm flipH="1">
            <a:off x="7870504" y="3215173"/>
            <a:ext cx="172442" cy="1763507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6" idx="2"/>
            <a:endCxn id="43" idx="7"/>
          </p:cNvCxnSpPr>
          <p:nvPr/>
        </p:nvCxnSpPr>
        <p:spPr>
          <a:xfrm flipH="1">
            <a:off x="8152246" y="3183237"/>
            <a:ext cx="1083938" cy="1890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2"/>
          </p:cNvCxnSpPr>
          <p:nvPr/>
        </p:nvCxnSpPr>
        <p:spPr>
          <a:xfrm flipH="1">
            <a:off x="6043164" y="3183237"/>
            <a:ext cx="3193020" cy="1890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28" idx="4"/>
            <a:endCxn id="31" idx="4"/>
          </p:cNvCxnSpPr>
          <p:nvPr/>
        </p:nvCxnSpPr>
        <p:spPr>
          <a:xfrm rot="16200000" flipH="1">
            <a:off x="4503899" y="4395931"/>
            <a:ext cx="275081" cy="2193989"/>
          </a:xfrm>
          <a:prstGeom prst="curvedConnector3">
            <a:avLst>
              <a:gd name="adj1" fmla="val 183103"/>
            </a:avLst>
          </a:prstGeom>
          <a:ln>
            <a:solidFill>
              <a:srgbClr val="6D9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29" idx="2"/>
            <a:endCxn id="43" idx="4"/>
          </p:cNvCxnSpPr>
          <p:nvPr/>
        </p:nvCxnSpPr>
        <p:spPr>
          <a:xfrm rot="16200000" flipH="1">
            <a:off x="5560009" y="3316832"/>
            <a:ext cx="271943" cy="4349049"/>
          </a:xfrm>
          <a:prstGeom prst="curvedConnector3">
            <a:avLst>
              <a:gd name="adj1" fmla="val 276259"/>
            </a:avLst>
          </a:prstGeom>
          <a:ln>
            <a:solidFill>
              <a:srgbClr val="6D9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32" idx="2"/>
            <a:endCxn id="43" idx="4"/>
          </p:cNvCxnSpPr>
          <p:nvPr/>
        </p:nvCxnSpPr>
        <p:spPr>
          <a:xfrm rot="5400000" flipH="1" flipV="1">
            <a:off x="6791405" y="4551368"/>
            <a:ext cx="3138" cy="2155059"/>
          </a:xfrm>
          <a:prstGeom prst="curvedConnector3">
            <a:avLst>
              <a:gd name="adj1" fmla="val -72848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747057" y="1230832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46774" y="107438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dirty="0">
                <a:solidFill>
                  <a:srgbClr val="002060"/>
                </a:solidFill>
              </a:rPr>
              <a:t>PAM or K-</a:t>
            </a:r>
            <a:r>
              <a:rPr lang="en-IN" sz="2800" dirty="0" err="1">
                <a:solidFill>
                  <a:srgbClr val="002060"/>
                </a:solidFill>
              </a:rPr>
              <a:t>Medoids</a:t>
            </a:r>
            <a:r>
              <a:rPr lang="en-IN" sz="2800" dirty="0">
                <a:solidFill>
                  <a:srgbClr val="002060"/>
                </a:solidFill>
              </a:rPr>
              <a:t> : Different View</a:t>
            </a:r>
            <a:endParaRPr lang="en-IN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7763635" y="1626158"/>
            <a:ext cx="225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patterns (n) = 5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clusters (k) =2</a:t>
            </a:r>
            <a:endParaRPr lang="en-IN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dirty="0">
                <a:solidFill>
                  <a:srgbClr val="002060"/>
                </a:solidFill>
              </a:rPr>
              <a:t>PAM or K-</a:t>
            </a:r>
            <a:r>
              <a:rPr lang="en-IN" sz="2800" dirty="0" err="1">
                <a:solidFill>
                  <a:srgbClr val="002060"/>
                </a:solidFill>
              </a:rPr>
              <a:t>Medoids</a:t>
            </a:r>
            <a:r>
              <a:rPr lang="en-IN" sz="2800" dirty="0">
                <a:solidFill>
                  <a:srgbClr val="002060"/>
                </a:solidFill>
              </a:rPr>
              <a:t> : Different View</a:t>
            </a:r>
            <a:endParaRPr lang="en-I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3886201"/>
            <a:ext cx="76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CC3300"/>
                </a:solidFill>
              </a:rPr>
              <a:t>Goal is to search in the graph for a node with minimum cost</a:t>
            </a:r>
            <a:endParaRPr lang="en-IN" sz="2800" dirty="0">
              <a:solidFill>
                <a:srgbClr val="CC33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601" y="2057400"/>
            <a:ext cx="4324261" cy="1114490"/>
            <a:chOff x="1760968" y="3976265"/>
            <a:chExt cx="4324261" cy="1114490"/>
          </a:xfrm>
        </p:grpSpPr>
        <p:sp>
          <p:nvSpPr>
            <p:cNvPr id="5" name="TextBox 4"/>
            <p:cNvSpPr txBox="1"/>
            <p:nvPr/>
          </p:nvSpPr>
          <p:spPr>
            <a:xfrm>
              <a:off x="1760968" y="3976265"/>
              <a:ext cx="4324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Total possibilities for a node=2*3=k*(n-k)</a:t>
              </a:r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8402" y="4340423"/>
              <a:ext cx="2791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Cost to compute </a:t>
              </a:r>
              <a:r>
                <a:rPr lang="en-IN" dirty="0">
                  <a:solidFill>
                    <a:srgbClr val="C00000"/>
                  </a:solidFill>
                </a:rPr>
                <a:t>E</a:t>
              </a:r>
              <a:r>
                <a:rPr lang="en-IN" dirty="0"/>
                <a:t>= (n-k)</a:t>
              </a:r>
              <a:endParaRPr lang="en-IN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76762" y="4721423"/>
              <a:ext cx="3917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dirty="0"/>
                <a:t>Total cost for each node is = k*(n-k)</a:t>
              </a:r>
              <a:r>
                <a:rPr lang="en-IN" baseline="30000" dirty="0"/>
                <a:t>2</a:t>
              </a:r>
              <a:r>
                <a:rPr lang="en-IN" dirty="0"/>
                <a:t> 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5258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848600" cy="762000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rgbClr val="002060"/>
                </a:solidFill>
                <a:ea typeface="Gulim" pitchFamily="34" charset="-127"/>
              </a:rPr>
              <a:t>What Is the Problem with PAM?</a:t>
            </a:r>
            <a:endParaRPr lang="en-US" altLang="en-US" sz="2800" dirty="0">
              <a:solidFill>
                <a:srgbClr val="002060"/>
              </a:solidFill>
              <a:ea typeface="Gulim" pitchFamily="34" charset="-127"/>
            </a:endParaRP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305800" cy="47244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US" altLang="ko-KR" sz="1800" dirty="0">
                <a:ea typeface="Gulim" pitchFamily="34" charset="-127"/>
              </a:rPr>
              <a:t>PAM is more robust than k-means in the presence of noise and outliers because a </a:t>
            </a:r>
            <a:r>
              <a:rPr lang="en-US" altLang="ko-KR" sz="1800" dirty="0" err="1">
                <a:ea typeface="Gulim" pitchFamily="34" charset="-127"/>
              </a:rPr>
              <a:t>medoid</a:t>
            </a:r>
            <a:r>
              <a:rPr lang="en-US" altLang="ko-KR" sz="1800" dirty="0">
                <a:ea typeface="Gulim" pitchFamily="34" charset="-127"/>
              </a:rPr>
              <a:t> is less influenced by outliers or other extreme values than a mean.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ko-KR" sz="1800" dirty="0">
                <a:ea typeface="Gulim" pitchFamily="34" charset="-127"/>
              </a:rPr>
              <a:t>PAM works efficiently for small data sets but does not </a:t>
            </a:r>
            <a:r>
              <a:rPr lang="en-US" altLang="ko-KR" sz="1800" b="1" dirty="0">
                <a:ea typeface="Gulim" pitchFamily="34" charset="-127"/>
              </a:rPr>
              <a:t>scale well</a:t>
            </a:r>
            <a:r>
              <a:rPr lang="en-US" altLang="ko-KR" sz="1800" dirty="0">
                <a:ea typeface="Gulim" pitchFamily="34" charset="-127"/>
              </a:rPr>
              <a:t> for large data sets.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US" altLang="ko-KR" sz="1800" dirty="0">
                <a:ea typeface="Gulim" pitchFamily="34" charset="-127"/>
              </a:rPr>
              <a:t>O(k(n-k)</a:t>
            </a:r>
            <a:r>
              <a:rPr lang="en-US" altLang="ko-KR" sz="1800" baseline="30000" dirty="0">
                <a:ea typeface="Gulim" pitchFamily="34" charset="-127"/>
              </a:rPr>
              <a:t>2</a:t>
            </a:r>
            <a:r>
              <a:rPr lang="en-US" altLang="ko-KR" sz="1800" dirty="0">
                <a:ea typeface="Gulim" pitchFamily="34" charset="-127"/>
              </a:rPr>
              <a:t> ) for each iteration; where n is # of data, k is # of clusters.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 typeface="Wingdings" pitchFamily="2" charset="2"/>
              <a:buChar char="è"/>
            </a:pPr>
            <a:r>
              <a:rPr lang="en-US" altLang="ko-KR" sz="1800" dirty="0">
                <a:ea typeface="Gulim" pitchFamily="34" charset="-127"/>
                <a:sym typeface="Wingdings" pitchFamily="2" charset="2"/>
              </a:rPr>
              <a:t>Sampling based method, CLARA (Clustering </a:t>
            </a:r>
            <a:r>
              <a:rPr lang="en-US" altLang="ko-KR" sz="1800" dirty="0" err="1">
                <a:ea typeface="Gulim" pitchFamily="34" charset="-127"/>
                <a:sym typeface="Wingdings" pitchFamily="2" charset="2"/>
              </a:rPr>
              <a:t>LARge</a:t>
            </a:r>
            <a:r>
              <a:rPr lang="en-US" altLang="ko-KR" sz="1800" dirty="0">
                <a:ea typeface="Gulim" pitchFamily="34" charset="-127"/>
                <a:sym typeface="Wingdings" pitchFamily="2" charset="2"/>
              </a:rPr>
              <a:t> Applications)</a:t>
            </a:r>
          </a:p>
        </p:txBody>
      </p:sp>
    </p:spTree>
    <p:extLst>
      <p:ext uri="{BB962C8B-B14F-4D97-AF65-F5344CB8AC3E}">
        <p14:creationId xmlns:p14="http://schemas.microsoft.com/office/powerpoint/2010/main" val="1435020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en-US" sz="2800" i="1" dirty="0">
                <a:solidFill>
                  <a:srgbClr val="002060"/>
                </a:solidFill>
              </a:rPr>
              <a:t>CLARA</a:t>
            </a:r>
            <a:r>
              <a:rPr lang="en-US" altLang="en-US" sz="2800" dirty="0">
                <a:solidFill>
                  <a:srgbClr val="002060"/>
                </a:solidFill>
              </a:rPr>
              <a:t> (Clustering Large Applications)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8305800" cy="4724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en-US" altLang="en-US" sz="1800" i="1" dirty="0"/>
              <a:t>CLARA</a:t>
            </a:r>
            <a:r>
              <a:rPr lang="en-US" altLang="en-US" sz="1800" dirty="0"/>
              <a:t> (Kaufmann and </a:t>
            </a:r>
            <a:r>
              <a:rPr lang="en-US" altLang="en-US" sz="1800" dirty="0" err="1"/>
              <a:t>Rousseeuw</a:t>
            </a:r>
            <a:r>
              <a:rPr lang="en-US" altLang="en-US" sz="1800" dirty="0"/>
              <a:t> in 1990)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1800" dirty="0"/>
              <a:t>It draws </a:t>
            </a:r>
            <a:r>
              <a:rPr lang="en-US" altLang="en-US" sz="1800" i="1" dirty="0"/>
              <a:t>multiple samples</a:t>
            </a:r>
            <a:r>
              <a:rPr lang="en-US" altLang="en-US" sz="1800" dirty="0"/>
              <a:t> of the data set, applies </a:t>
            </a:r>
            <a:r>
              <a:rPr lang="en-US" altLang="en-US" sz="1800" i="1" dirty="0"/>
              <a:t>PAM</a:t>
            </a:r>
            <a:r>
              <a:rPr lang="en-US" altLang="en-US" sz="1800" dirty="0"/>
              <a:t> on each sample, and gives the best clustering as the output.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1800" u="sng" dirty="0"/>
              <a:t>Strength</a:t>
            </a:r>
            <a:r>
              <a:rPr lang="en-US" altLang="en-US" sz="1800" dirty="0"/>
              <a:t>: deals with larger data sets than </a:t>
            </a:r>
            <a:r>
              <a:rPr lang="en-US" altLang="en-US" sz="1800" i="1" dirty="0"/>
              <a:t>PAM.</a:t>
            </a:r>
            <a:endParaRPr lang="en-US" altLang="en-US" sz="1800" dirty="0"/>
          </a:p>
          <a:p>
            <a:pPr algn="just" eaLnBrk="1" hangingPunct="1">
              <a:lnSpc>
                <a:spcPct val="200000"/>
              </a:lnSpc>
            </a:pPr>
            <a:r>
              <a:rPr lang="en-US" altLang="en-US" sz="1800" u="sng" dirty="0"/>
              <a:t>Weakness:</a:t>
            </a:r>
            <a:endParaRPr lang="en-US" altLang="en-US" sz="1800" dirty="0"/>
          </a:p>
          <a:p>
            <a:pPr lvl="1" algn="just" eaLnBrk="1" hangingPunct="1">
              <a:lnSpc>
                <a:spcPct val="200000"/>
              </a:lnSpc>
            </a:pPr>
            <a:r>
              <a:rPr lang="en-US" altLang="en-US" sz="1800" dirty="0"/>
              <a:t>Efficiency depends on the sample size.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US" altLang="en-US" sz="1800" dirty="0"/>
              <a:t>A good clustering based on samples will not necessarily represent a good clustering of the whole data set if the sample is biased.</a:t>
            </a:r>
          </a:p>
        </p:txBody>
      </p:sp>
    </p:spTree>
    <p:extLst>
      <p:ext uri="{BB962C8B-B14F-4D97-AF65-F5344CB8AC3E}">
        <p14:creationId xmlns:p14="http://schemas.microsoft.com/office/powerpoint/2010/main" val="2110329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126038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</a:rPr>
              <a:t>Data Structures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matrix</a:t>
            </a:r>
          </a:p>
          <a:p>
            <a:pPr lvl="1" eaLnBrk="1" hangingPunct="1"/>
            <a:r>
              <a:rPr lang="en-US" altLang="en-US" dirty="0" smtClean="0"/>
              <a:t>(two modes)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Dissimilarity matrix</a:t>
            </a:r>
          </a:p>
          <a:p>
            <a:pPr lvl="1" eaLnBrk="1" hangingPunct="1"/>
            <a:r>
              <a:rPr lang="en-US" altLang="en-US" dirty="0" smtClean="0"/>
              <a:t>(one mode)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/>
          </p:nvPr>
        </p:nvGraphicFramePr>
        <p:xfrm>
          <a:off x="5943600" y="1295400"/>
          <a:ext cx="31242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778000" imgH="1244600" progId="Equation.3">
                  <p:embed/>
                </p:oleObj>
              </mc:Choice>
              <mc:Fallback>
                <p:oleObj name="Equation" r:id="rId3" imgW="1778000" imgH="124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295400"/>
                        <a:ext cx="3124200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/>
          </p:nvPr>
        </p:nvGraphicFramePr>
        <p:xfrm>
          <a:off x="5943600" y="3886200"/>
          <a:ext cx="342900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1828800" imgH="1143000" progId="Equation.3">
                  <p:embed/>
                </p:oleObj>
              </mc:Choice>
              <mc:Fallback>
                <p:oleObj name="Equation" r:id="rId5" imgW="1828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86200"/>
                        <a:ext cx="342900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542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80400" cy="533400"/>
          </a:xfrm>
        </p:spPr>
        <p:txBody>
          <a:bodyPr/>
          <a:lstStyle/>
          <a:p>
            <a:r>
              <a:rPr lang="en-US" altLang="en-US" sz="2800" i="1" dirty="0">
                <a:solidFill>
                  <a:srgbClr val="002060"/>
                </a:solidFill>
              </a:rPr>
              <a:t>CLARA</a:t>
            </a:r>
            <a:r>
              <a:rPr lang="en-US" altLang="en-US" sz="2800" dirty="0">
                <a:solidFill>
                  <a:srgbClr val="002060"/>
                </a:solidFill>
              </a:rPr>
              <a:t> (Clustering Large Applications)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163" y="1143000"/>
            <a:ext cx="8351837" cy="5181600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en-IN" sz="1800" i="1" dirty="0"/>
              <a:t>CLARA draws</a:t>
            </a:r>
            <a:r>
              <a:rPr lang="en-IN" sz="1800" i="1" dirty="0"/>
              <a:t>  a sample of </a:t>
            </a:r>
            <a:r>
              <a:rPr lang="en-IN" sz="1800" dirty="0"/>
              <a:t>the</a:t>
            </a:r>
            <a:r>
              <a:rPr lang="en-IN" sz="1800" dirty="0"/>
              <a:t> </a:t>
            </a:r>
            <a:r>
              <a:rPr lang="en-IN" sz="1800" dirty="0"/>
              <a:t>dataset and applies PAM on the sample in order to find the </a:t>
            </a:r>
            <a:r>
              <a:rPr lang="en-IN" sz="1800" dirty="0" err="1"/>
              <a:t>medoids</a:t>
            </a:r>
            <a:r>
              <a:rPr lang="en-IN" sz="1800" dirty="0"/>
              <a:t>.</a:t>
            </a:r>
          </a:p>
          <a:p>
            <a:pPr algn="just">
              <a:lnSpc>
                <a:spcPct val="250000"/>
              </a:lnSpc>
            </a:pPr>
            <a:r>
              <a:rPr lang="en-IN" sz="1800" dirty="0"/>
              <a:t>If</a:t>
            </a:r>
            <a:r>
              <a:rPr lang="en-IN" sz="1800" dirty="0"/>
              <a:t> the sample is </a:t>
            </a:r>
            <a:r>
              <a:rPr lang="en-IN" sz="1800" dirty="0"/>
              <a:t>best representative of the entire dataset then the </a:t>
            </a:r>
            <a:r>
              <a:rPr lang="en-IN" sz="1800" dirty="0" err="1"/>
              <a:t>medoids</a:t>
            </a:r>
            <a:r>
              <a:rPr lang="en-IN" sz="1800" dirty="0"/>
              <a:t> of the sample should approximate the</a:t>
            </a:r>
            <a:r>
              <a:rPr lang="en-IN" sz="1800" dirty="0"/>
              <a:t> </a:t>
            </a:r>
            <a:r>
              <a:rPr lang="en-IN" sz="1800" dirty="0" err="1"/>
              <a:t>medoids</a:t>
            </a:r>
            <a:r>
              <a:rPr lang="en-IN" sz="1800" dirty="0"/>
              <a:t> of the entire dataset. </a:t>
            </a:r>
          </a:p>
          <a:p>
            <a:pPr algn="just">
              <a:lnSpc>
                <a:spcPct val="250000"/>
              </a:lnSpc>
            </a:pPr>
            <a:r>
              <a:rPr lang="en-IN" sz="1800" dirty="0" err="1"/>
              <a:t>Medoids</a:t>
            </a:r>
            <a:r>
              <a:rPr lang="en-IN" sz="1800" dirty="0"/>
              <a:t> are chosen from the sample. </a:t>
            </a:r>
            <a:endParaRPr lang="en-IN" sz="1800" dirty="0"/>
          </a:p>
          <a:p>
            <a:pPr lvl="1" algn="just">
              <a:lnSpc>
                <a:spcPct val="250000"/>
              </a:lnSpc>
            </a:pPr>
            <a:r>
              <a:rPr lang="en-IN" sz="1400" dirty="0"/>
              <a:t>Note</a:t>
            </a:r>
            <a:r>
              <a:rPr lang="en-IN" sz="1400" dirty="0"/>
              <a:t> that the algorithm </a:t>
            </a:r>
            <a:r>
              <a:rPr lang="en-IN" sz="1400" dirty="0"/>
              <a:t>cannot</a:t>
            </a:r>
            <a:r>
              <a:rPr lang="en-IN" sz="1400" dirty="0"/>
              <a:t> find the best solution if one of the best k-</a:t>
            </a:r>
            <a:r>
              <a:rPr lang="en-IN" sz="1400" dirty="0" err="1"/>
              <a:t>medoids</a:t>
            </a:r>
            <a:r>
              <a:rPr lang="en-IN" sz="1400" dirty="0"/>
              <a:t> is not </a:t>
            </a:r>
            <a:r>
              <a:rPr lang="en-IN" sz="1400" dirty="0"/>
              <a:t>among</a:t>
            </a:r>
            <a:r>
              <a:rPr lang="en-IN" sz="1400" dirty="0"/>
              <a:t> the selected sample. </a:t>
            </a:r>
          </a:p>
        </p:txBody>
      </p:sp>
    </p:spTree>
    <p:extLst>
      <p:ext uri="{BB962C8B-B14F-4D97-AF65-F5344CB8AC3E}">
        <p14:creationId xmlns:p14="http://schemas.microsoft.com/office/powerpoint/2010/main" val="16045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80400" cy="533400"/>
          </a:xfrm>
        </p:spPr>
        <p:txBody>
          <a:bodyPr/>
          <a:lstStyle/>
          <a:p>
            <a:r>
              <a:rPr lang="en-US" altLang="en-US" sz="2800" i="1" dirty="0">
                <a:solidFill>
                  <a:srgbClr val="002060"/>
                </a:solidFill>
              </a:rPr>
              <a:t>CLARA</a:t>
            </a:r>
            <a:r>
              <a:rPr lang="en-US" altLang="en-US" sz="2800" dirty="0">
                <a:solidFill>
                  <a:srgbClr val="002060"/>
                </a:solidFill>
              </a:rPr>
              <a:t> (Clustering Large Applications)</a:t>
            </a:r>
            <a:endParaRPr lang="en-IN" sz="2800" dirty="0"/>
          </a:p>
        </p:txBody>
      </p:sp>
      <p:sp>
        <p:nvSpPr>
          <p:cNvPr id="74" name="object 7"/>
          <p:cNvSpPr txBox="1"/>
          <p:nvPr/>
        </p:nvSpPr>
        <p:spPr>
          <a:xfrm>
            <a:off x="10399776" y="5503928"/>
            <a:ext cx="182118" cy="211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pSp>
        <p:nvGrpSpPr>
          <p:cNvPr id="83" name="Group 82"/>
          <p:cNvGrpSpPr/>
          <p:nvPr/>
        </p:nvGrpSpPr>
        <p:grpSpPr>
          <a:xfrm>
            <a:off x="3657600" y="1312127"/>
            <a:ext cx="4608576" cy="4403598"/>
            <a:chOff x="4267200" y="1276351"/>
            <a:chExt cx="4608576" cy="4403598"/>
          </a:xfrm>
        </p:grpSpPr>
        <p:sp>
          <p:nvSpPr>
            <p:cNvPr id="5" name="object 30"/>
            <p:cNvSpPr/>
            <p:nvPr/>
          </p:nvSpPr>
          <p:spPr>
            <a:xfrm>
              <a:off x="6283452" y="5356099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8"/>
                  </a:lnTo>
                  <a:lnTo>
                    <a:pt x="1490" y="86020"/>
                  </a:lnTo>
                  <a:lnTo>
                    <a:pt x="5757" y="99445"/>
                  </a:lnTo>
                  <a:lnTo>
                    <a:pt x="12494" y="111594"/>
                  </a:lnTo>
                  <a:lnTo>
                    <a:pt x="21393" y="122162"/>
                  </a:lnTo>
                  <a:lnTo>
                    <a:pt x="32148" y="130841"/>
                  </a:lnTo>
                  <a:lnTo>
                    <a:pt x="44451" y="137325"/>
                  </a:lnTo>
                  <a:lnTo>
                    <a:pt x="57996" y="141305"/>
                  </a:lnTo>
                  <a:lnTo>
                    <a:pt x="70866" y="142494"/>
                  </a:lnTo>
                  <a:lnTo>
                    <a:pt x="85436" y="141019"/>
                  </a:lnTo>
                  <a:lnTo>
                    <a:pt x="98988" y="136795"/>
                  </a:lnTo>
                  <a:lnTo>
                    <a:pt x="111227" y="130125"/>
                  </a:lnTo>
                  <a:lnTo>
                    <a:pt x="121861" y="121311"/>
                  </a:lnTo>
                  <a:lnTo>
                    <a:pt x="130597" y="110655"/>
                  </a:lnTo>
                  <a:lnTo>
                    <a:pt x="137142" y="98458"/>
                  </a:lnTo>
                  <a:lnTo>
                    <a:pt x="141203" y="85024"/>
                  </a:lnTo>
                  <a:lnTo>
                    <a:pt x="142494" y="71628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31"/>
            <p:cNvSpPr/>
            <p:nvPr/>
          </p:nvSpPr>
          <p:spPr>
            <a:xfrm>
              <a:off x="5778246" y="5356099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32"/>
            <p:cNvSpPr/>
            <p:nvPr/>
          </p:nvSpPr>
          <p:spPr>
            <a:xfrm>
              <a:off x="5635752" y="3124201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90" y="86020"/>
                  </a:lnTo>
                  <a:lnTo>
                    <a:pt x="5757" y="99445"/>
                  </a:lnTo>
                  <a:lnTo>
                    <a:pt x="12494" y="111594"/>
                  </a:lnTo>
                  <a:lnTo>
                    <a:pt x="21393" y="122162"/>
                  </a:lnTo>
                  <a:lnTo>
                    <a:pt x="32148" y="130841"/>
                  </a:lnTo>
                  <a:lnTo>
                    <a:pt x="44451" y="137325"/>
                  </a:lnTo>
                  <a:lnTo>
                    <a:pt x="57996" y="141305"/>
                  </a:lnTo>
                  <a:lnTo>
                    <a:pt x="70866" y="142494"/>
                  </a:lnTo>
                  <a:lnTo>
                    <a:pt x="85436" y="141019"/>
                  </a:lnTo>
                  <a:lnTo>
                    <a:pt x="98988" y="136795"/>
                  </a:lnTo>
                  <a:lnTo>
                    <a:pt x="111227" y="130125"/>
                  </a:lnTo>
                  <a:lnTo>
                    <a:pt x="121861" y="121311"/>
                  </a:lnTo>
                  <a:lnTo>
                    <a:pt x="130597" y="110655"/>
                  </a:lnTo>
                  <a:lnTo>
                    <a:pt x="137142" y="98458"/>
                  </a:lnTo>
                  <a:lnTo>
                    <a:pt x="141203" y="85024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33"/>
            <p:cNvSpPr/>
            <p:nvPr/>
          </p:nvSpPr>
          <p:spPr>
            <a:xfrm>
              <a:off x="5995416" y="3339847"/>
              <a:ext cx="143255" cy="143255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34"/>
            <p:cNvSpPr/>
            <p:nvPr/>
          </p:nvSpPr>
          <p:spPr>
            <a:xfrm>
              <a:off x="5778246" y="355549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35"/>
            <p:cNvSpPr/>
            <p:nvPr/>
          </p:nvSpPr>
          <p:spPr>
            <a:xfrm>
              <a:off x="5419344" y="3411475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36"/>
            <p:cNvSpPr/>
            <p:nvPr/>
          </p:nvSpPr>
          <p:spPr>
            <a:xfrm>
              <a:off x="6138672" y="355549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37"/>
            <p:cNvSpPr/>
            <p:nvPr/>
          </p:nvSpPr>
          <p:spPr>
            <a:xfrm>
              <a:off x="5923026" y="3771901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8"/>
                  </a:lnTo>
                  <a:lnTo>
                    <a:pt x="1490" y="86020"/>
                  </a:lnTo>
                  <a:lnTo>
                    <a:pt x="5757" y="99445"/>
                  </a:lnTo>
                  <a:lnTo>
                    <a:pt x="12494" y="111594"/>
                  </a:lnTo>
                  <a:lnTo>
                    <a:pt x="21393" y="122162"/>
                  </a:lnTo>
                  <a:lnTo>
                    <a:pt x="32148" y="130841"/>
                  </a:lnTo>
                  <a:lnTo>
                    <a:pt x="44451" y="137325"/>
                  </a:lnTo>
                  <a:lnTo>
                    <a:pt x="57996" y="141305"/>
                  </a:lnTo>
                  <a:lnTo>
                    <a:pt x="70866" y="142494"/>
                  </a:lnTo>
                  <a:lnTo>
                    <a:pt x="85436" y="141019"/>
                  </a:lnTo>
                  <a:lnTo>
                    <a:pt x="98988" y="136795"/>
                  </a:lnTo>
                  <a:lnTo>
                    <a:pt x="111227" y="130125"/>
                  </a:lnTo>
                  <a:lnTo>
                    <a:pt x="121861" y="121311"/>
                  </a:lnTo>
                  <a:lnTo>
                    <a:pt x="130597" y="110655"/>
                  </a:lnTo>
                  <a:lnTo>
                    <a:pt x="137142" y="98458"/>
                  </a:lnTo>
                  <a:lnTo>
                    <a:pt x="141203" y="85024"/>
                  </a:lnTo>
                  <a:lnTo>
                    <a:pt x="142494" y="71628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38"/>
            <p:cNvSpPr/>
            <p:nvPr/>
          </p:nvSpPr>
          <p:spPr>
            <a:xfrm>
              <a:off x="5203698" y="3843529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39"/>
            <p:cNvSpPr/>
            <p:nvPr/>
          </p:nvSpPr>
          <p:spPr>
            <a:xfrm>
              <a:off x="5346192" y="370027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40"/>
            <p:cNvSpPr/>
            <p:nvPr/>
          </p:nvSpPr>
          <p:spPr>
            <a:xfrm>
              <a:off x="5419344" y="3987547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41"/>
            <p:cNvSpPr/>
            <p:nvPr/>
          </p:nvSpPr>
          <p:spPr>
            <a:xfrm>
              <a:off x="4988052" y="355549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42"/>
            <p:cNvSpPr/>
            <p:nvPr/>
          </p:nvSpPr>
          <p:spPr>
            <a:xfrm>
              <a:off x="6211824" y="3266695"/>
              <a:ext cx="142494" cy="143255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43"/>
            <p:cNvSpPr/>
            <p:nvPr/>
          </p:nvSpPr>
          <p:spPr>
            <a:xfrm>
              <a:off x="5995416" y="420319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44"/>
            <p:cNvSpPr/>
            <p:nvPr/>
          </p:nvSpPr>
          <p:spPr>
            <a:xfrm>
              <a:off x="6499098" y="3843529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45"/>
            <p:cNvSpPr/>
            <p:nvPr/>
          </p:nvSpPr>
          <p:spPr>
            <a:xfrm>
              <a:off x="6934200" y="3065527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473" y="1490"/>
                  </a:lnTo>
                  <a:lnTo>
                    <a:pt x="43048" y="5757"/>
                  </a:lnTo>
                  <a:lnTo>
                    <a:pt x="30899" y="12494"/>
                  </a:lnTo>
                  <a:lnTo>
                    <a:pt x="20331" y="21393"/>
                  </a:lnTo>
                  <a:lnTo>
                    <a:pt x="11652" y="32148"/>
                  </a:lnTo>
                  <a:lnTo>
                    <a:pt x="5168" y="44451"/>
                  </a:lnTo>
                  <a:lnTo>
                    <a:pt x="1188" y="57996"/>
                  </a:lnTo>
                  <a:lnTo>
                    <a:pt x="0" y="70866"/>
                  </a:lnTo>
                  <a:lnTo>
                    <a:pt x="1474" y="85436"/>
                  </a:lnTo>
                  <a:lnTo>
                    <a:pt x="5698" y="98988"/>
                  </a:lnTo>
                  <a:lnTo>
                    <a:pt x="12368" y="111227"/>
                  </a:lnTo>
                  <a:lnTo>
                    <a:pt x="21182" y="121861"/>
                  </a:lnTo>
                  <a:lnTo>
                    <a:pt x="31838" y="130597"/>
                  </a:lnTo>
                  <a:lnTo>
                    <a:pt x="44035" y="137142"/>
                  </a:lnTo>
                  <a:lnTo>
                    <a:pt x="57469" y="141203"/>
                  </a:lnTo>
                  <a:lnTo>
                    <a:pt x="70866" y="142494"/>
                  </a:lnTo>
                  <a:lnTo>
                    <a:pt x="85362" y="141032"/>
                  </a:lnTo>
                  <a:lnTo>
                    <a:pt x="98851" y="136841"/>
                  </a:lnTo>
                  <a:lnTo>
                    <a:pt x="111044" y="130208"/>
                  </a:lnTo>
                  <a:lnTo>
                    <a:pt x="121655" y="121422"/>
                  </a:lnTo>
                  <a:lnTo>
                    <a:pt x="130393" y="110771"/>
                  </a:lnTo>
                  <a:lnTo>
                    <a:pt x="136971" y="98543"/>
                  </a:lnTo>
                  <a:lnTo>
                    <a:pt x="141100" y="85027"/>
                  </a:lnTo>
                  <a:lnTo>
                    <a:pt x="142494" y="70866"/>
                  </a:lnTo>
                  <a:lnTo>
                    <a:pt x="141017" y="56548"/>
                  </a:lnTo>
                  <a:lnTo>
                    <a:pt x="136783" y="43186"/>
                  </a:lnTo>
                  <a:lnTo>
                    <a:pt x="130084" y="31082"/>
                  </a:lnTo>
                  <a:lnTo>
                    <a:pt x="121213" y="20539"/>
                  </a:lnTo>
                  <a:lnTo>
                    <a:pt x="110464" y="11857"/>
                  </a:lnTo>
                  <a:lnTo>
                    <a:pt x="98129" y="5340"/>
                  </a:lnTo>
                  <a:lnTo>
                    <a:pt x="84501" y="128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46"/>
            <p:cNvSpPr/>
            <p:nvPr/>
          </p:nvSpPr>
          <p:spPr>
            <a:xfrm>
              <a:off x="7651242" y="3484627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47"/>
            <p:cNvSpPr/>
            <p:nvPr/>
          </p:nvSpPr>
          <p:spPr>
            <a:xfrm>
              <a:off x="6934200" y="3496819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48"/>
            <p:cNvSpPr/>
            <p:nvPr/>
          </p:nvSpPr>
          <p:spPr>
            <a:xfrm>
              <a:off x="6714744" y="3195829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49"/>
            <p:cNvSpPr/>
            <p:nvPr/>
          </p:nvSpPr>
          <p:spPr>
            <a:xfrm>
              <a:off x="7437120" y="3496819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50"/>
            <p:cNvSpPr/>
            <p:nvPr/>
          </p:nvSpPr>
          <p:spPr>
            <a:xfrm>
              <a:off x="7219950" y="370027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6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51"/>
            <p:cNvSpPr/>
            <p:nvPr/>
          </p:nvSpPr>
          <p:spPr>
            <a:xfrm>
              <a:off x="7219950" y="4059175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8"/>
                  </a:lnTo>
                  <a:lnTo>
                    <a:pt x="1490" y="86020"/>
                  </a:lnTo>
                  <a:lnTo>
                    <a:pt x="5757" y="99445"/>
                  </a:lnTo>
                  <a:lnTo>
                    <a:pt x="12494" y="111594"/>
                  </a:lnTo>
                  <a:lnTo>
                    <a:pt x="21393" y="122162"/>
                  </a:lnTo>
                  <a:lnTo>
                    <a:pt x="32148" y="130841"/>
                  </a:lnTo>
                  <a:lnTo>
                    <a:pt x="44451" y="137325"/>
                  </a:lnTo>
                  <a:lnTo>
                    <a:pt x="57996" y="141305"/>
                  </a:lnTo>
                  <a:lnTo>
                    <a:pt x="70866" y="142494"/>
                  </a:lnTo>
                  <a:lnTo>
                    <a:pt x="85436" y="141019"/>
                  </a:lnTo>
                  <a:lnTo>
                    <a:pt x="98988" y="136795"/>
                  </a:lnTo>
                  <a:lnTo>
                    <a:pt x="111227" y="130125"/>
                  </a:lnTo>
                  <a:lnTo>
                    <a:pt x="121861" y="121311"/>
                  </a:lnTo>
                  <a:lnTo>
                    <a:pt x="130597" y="110655"/>
                  </a:lnTo>
                  <a:lnTo>
                    <a:pt x="137142" y="98458"/>
                  </a:lnTo>
                  <a:lnTo>
                    <a:pt x="141203" y="85024"/>
                  </a:lnTo>
                  <a:lnTo>
                    <a:pt x="142494" y="71628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52"/>
            <p:cNvSpPr/>
            <p:nvPr/>
          </p:nvSpPr>
          <p:spPr>
            <a:xfrm>
              <a:off x="7365492" y="392887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53"/>
            <p:cNvSpPr/>
            <p:nvPr/>
          </p:nvSpPr>
          <p:spPr>
            <a:xfrm>
              <a:off x="7435596" y="370027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54"/>
            <p:cNvSpPr/>
            <p:nvPr/>
          </p:nvSpPr>
          <p:spPr>
            <a:xfrm>
              <a:off x="6714744" y="3484627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55"/>
            <p:cNvSpPr/>
            <p:nvPr/>
          </p:nvSpPr>
          <p:spPr>
            <a:xfrm>
              <a:off x="7507224" y="3266695"/>
              <a:ext cx="142494" cy="143255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56"/>
            <p:cNvSpPr/>
            <p:nvPr/>
          </p:nvSpPr>
          <p:spPr>
            <a:xfrm>
              <a:off x="7652766" y="378409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57"/>
            <p:cNvSpPr/>
            <p:nvPr/>
          </p:nvSpPr>
          <p:spPr>
            <a:xfrm>
              <a:off x="4843272" y="3843529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58"/>
            <p:cNvSpPr/>
            <p:nvPr/>
          </p:nvSpPr>
          <p:spPr>
            <a:xfrm>
              <a:off x="5058918" y="4059175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59"/>
            <p:cNvSpPr/>
            <p:nvPr/>
          </p:nvSpPr>
          <p:spPr>
            <a:xfrm>
              <a:off x="4914900" y="4419601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8"/>
                  </a:lnTo>
                  <a:lnTo>
                    <a:pt x="1490" y="86020"/>
                  </a:lnTo>
                  <a:lnTo>
                    <a:pt x="5757" y="99445"/>
                  </a:lnTo>
                  <a:lnTo>
                    <a:pt x="12494" y="111594"/>
                  </a:lnTo>
                  <a:lnTo>
                    <a:pt x="21393" y="122162"/>
                  </a:lnTo>
                  <a:lnTo>
                    <a:pt x="32148" y="130841"/>
                  </a:lnTo>
                  <a:lnTo>
                    <a:pt x="44451" y="137325"/>
                  </a:lnTo>
                  <a:lnTo>
                    <a:pt x="57996" y="141305"/>
                  </a:lnTo>
                  <a:lnTo>
                    <a:pt x="70866" y="142494"/>
                  </a:lnTo>
                  <a:lnTo>
                    <a:pt x="85436" y="141019"/>
                  </a:lnTo>
                  <a:lnTo>
                    <a:pt x="98988" y="136795"/>
                  </a:lnTo>
                  <a:lnTo>
                    <a:pt x="111227" y="130125"/>
                  </a:lnTo>
                  <a:lnTo>
                    <a:pt x="121861" y="121311"/>
                  </a:lnTo>
                  <a:lnTo>
                    <a:pt x="130597" y="110655"/>
                  </a:lnTo>
                  <a:lnTo>
                    <a:pt x="137142" y="98458"/>
                  </a:lnTo>
                  <a:lnTo>
                    <a:pt x="141203" y="85024"/>
                  </a:lnTo>
                  <a:lnTo>
                    <a:pt x="142494" y="71628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60"/>
            <p:cNvSpPr/>
            <p:nvPr/>
          </p:nvSpPr>
          <p:spPr>
            <a:xfrm>
              <a:off x="4698492" y="4274821"/>
              <a:ext cx="143255" cy="143255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61"/>
            <p:cNvSpPr/>
            <p:nvPr/>
          </p:nvSpPr>
          <p:spPr>
            <a:xfrm>
              <a:off x="5417820" y="4419601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62"/>
            <p:cNvSpPr/>
            <p:nvPr/>
          </p:nvSpPr>
          <p:spPr>
            <a:xfrm>
              <a:off x="5058918" y="4635247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63"/>
            <p:cNvSpPr/>
            <p:nvPr/>
          </p:nvSpPr>
          <p:spPr>
            <a:xfrm>
              <a:off x="4626102" y="4706875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8"/>
                  </a:lnTo>
                  <a:lnTo>
                    <a:pt x="1490" y="86020"/>
                  </a:lnTo>
                  <a:lnTo>
                    <a:pt x="5757" y="99445"/>
                  </a:lnTo>
                  <a:lnTo>
                    <a:pt x="12494" y="111594"/>
                  </a:lnTo>
                  <a:lnTo>
                    <a:pt x="21393" y="122162"/>
                  </a:lnTo>
                  <a:lnTo>
                    <a:pt x="32148" y="130841"/>
                  </a:lnTo>
                  <a:lnTo>
                    <a:pt x="44451" y="137325"/>
                  </a:lnTo>
                  <a:lnTo>
                    <a:pt x="57996" y="141305"/>
                  </a:lnTo>
                  <a:lnTo>
                    <a:pt x="70866" y="142494"/>
                  </a:lnTo>
                  <a:lnTo>
                    <a:pt x="85436" y="141019"/>
                  </a:lnTo>
                  <a:lnTo>
                    <a:pt x="98988" y="136795"/>
                  </a:lnTo>
                  <a:lnTo>
                    <a:pt x="111227" y="130125"/>
                  </a:lnTo>
                  <a:lnTo>
                    <a:pt x="121861" y="121311"/>
                  </a:lnTo>
                  <a:lnTo>
                    <a:pt x="130597" y="110655"/>
                  </a:lnTo>
                  <a:lnTo>
                    <a:pt x="137142" y="98458"/>
                  </a:lnTo>
                  <a:lnTo>
                    <a:pt x="141203" y="85024"/>
                  </a:lnTo>
                  <a:lnTo>
                    <a:pt x="142494" y="71628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64"/>
            <p:cNvSpPr/>
            <p:nvPr/>
          </p:nvSpPr>
          <p:spPr>
            <a:xfrm>
              <a:off x="4914900" y="485089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65"/>
            <p:cNvSpPr/>
            <p:nvPr/>
          </p:nvSpPr>
          <p:spPr>
            <a:xfrm>
              <a:off x="4482846" y="4419601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66"/>
            <p:cNvSpPr/>
            <p:nvPr/>
          </p:nvSpPr>
          <p:spPr>
            <a:xfrm>
              <a:off x="5203698" y="485089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67"/>
            <p:cNvSpPr/>
            <p:nvPr/>
          </p:nvSpPr>
          <p:spPr>
            <a:xfrm>
              <a:off x="5419344" y="4635247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68"/>
            <p:cNvSpPr/>
            <p:nvPr/>
          </p:nvSpPr>
          <p:spPr>
            <a:xfrm>
              <a:off x="6283452" y="420319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69"/>
            <p:cNvSpPr/>
            <p:nvPr/>
          </p:nvSpPr>
          <p:spPr>
            <a:xfrm>
              <a:off x="6716268" y="4563619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70"/>
            <p:cNvSpPr/>
            <p:nvPr/>
          </p:nvSpPr>
          <p:spPr>
            <a:xfrm>
              <a:off x="6570726" y="485089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71"/>
            <p:cNvSpPr/>
            <p:nvPr/>
          </p:nvSpPr>
          <p:spPr>
            <a:xfrm>
              <a:off x="6354318" y="5067301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72"/>
            <p:cNvSpPr/>
            <p:nvPr/>
          </p:nvSpPr>
          <p:spPr>
            <a:xfrm>
              <a:off x="6500622" y="5211319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73"/>
            <p:cNvSpPr/>
            <p:nvPr/>
          </p:nvSpPr>
          <p:spPr>
            <a:xfrm>
              <a:off x="7003542" y="4780027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74"/>
            <p:cNvSpPr/>
            <p:nvPr/>
          </p:nvSpPr>
          <p:spPr>
            <a:xfrm>
              <a:off x="6787896" y="499567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75"/>
            <p:cNvSpPr/>
            <p:nvPr/>
          </p:nvSpPr>
          <p:spPr>
            <a:xfrm>
              <a:off x="6068568" y="4780027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76"/>
            <p:cNvSpPr/>
            <p:nvPr/>
          </p:nvSpPr>
          <p:spPr>
            <a:xfrm>
              <a:off x="7076694" y="4419601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77"/>
            <p:cNvSpPr/>
            <p:nvPr/>
          </p:nvSpPr>
          <p:spPr>
            <a:xfrm>
              <a:off x="6932676" y="5211319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78"/>
            <p:cNvSpPr/>
            <p:nvPr/>
          </p:nvSpPr>
          <p:spPr>
            <a:xfrm>
              <a:off x="7219950" y="5067301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8"/>
                  </a:lnTo>
                  <a:lnTo>
                    <a:pt x="1490" y="86020"/>
                  </a:lnTo>
                  <a:lnTo>
                    <a:pt x="5757" y="99445"/>
                  </a:lnTo>
                  <a:lnTo>
                    <a:pt x="12494" y="111594"/>
                  </a:lnTo>
                  <a:lnTo>
                    <a:pt x="21393" y="122162"/>
                  </a:lnTo>
                  <a:lnTo>
                    <a:pt x="32148" y="130841"/>
                  </a:lnTo>
                  <a:lnTo>
                    <a:pt x="44451" y="137325"/>
                  </a:lnTo>
                  <a:lnTo>
                    <a:pt x="57996" y="141305"/>
                  </a:lnTo>
                  <a:lnTo>
                    <a:pt x="70866" y="142494"/>
                  </a:lnTo>
                  <a:lnTo>
                    <a:pt x="85436" y="141019"/>
                  </a:lnTo>
                  <a:lnTo>
                    <a:pt x="98988" y="136795"/>
                  </a:lnTo>
                  <a:lnTo>
                    <a:pt x="111227" y="130125"/>
                  </a:lnTo>
                  <a:lnTo>
                    <a:pt x="121861" y="121311"/>
                  </a:lnTo>
                  <a:lnTo>
                    <a:pt x="130597" y="110655"/>
                  </a:lnTo>
                  <a:lnTo>
                    <a:pt x="137142" y="98458"/>
                  </a:lnTo>
                  <a:lnTo>
                    <a:pt x="141203" y="85024"/>
                  </a:lnTo>
                  <a:lnTo>
                    <a:pt x="142494" y="71628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79"/>
            <p:cNvSpPr/>
            <p:nvPr/>
          </p:nvSpPr>
          <p:spPr>
            <a:xfrm>
              <a:off x="7651242" y="4419601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80"/>
            <p:cNvSpPr/>
            <p:nvPr/>
          </p:nvSpPr>
          <p:spPr>
            <a:xfrm>
              <a:off x="5490972" y="499567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81"/>
            <p:cNvSpPr/>
            <p:nvPr/>
          </p:nvSpPr>
          <p:spPr>
            <a:xfrm>
              <a:off x="8443722" y="4706875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020" y="141003"/>
                  </a:lnTo>
                  <a:lnTo>
                    <a:pt x="99445" y="136736"/>
                  </a:lnTo>
                  <a:lnTo>
                    <a:pt x="111594" y="129999"/>
                  </a:lnTo>
                  <a:lnTo>
                    <a:pt x="122162" y="121100"/>
                  </a:lnTo>
                  <a:lnTo>
                    <a:pt x="130841" y="110345"/>
                  </a:lnTo>
                  <a:lnTo>
                    <a:pt x="137325" y="98042"/>
                  </a:lnTo>
                  <a:lnTo>
                    <a:pt x="141305" y="84497"/>
                  </a:lnTo>
                  <a:lnTo>
                    <a:pt x="142494" y="71628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82"/>
            <p:cNvSpPr/>
            <p:nvPr/>
          </p:nvSpPr>
          <p:spPr>
            <a:xfrm>
              <a:off x="8154924" y="420319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83"/>
            <p:cNvSpPr/>
            <p:nvPr/>
          </p:nvSpPr>
          <p:spPr>
            <a:xfrm>
              <a:off x="7867650" y="499567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6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84"/>
            <p:cNvSpPr/>
            <p:nvPr/>
          </p:nvSpPr>
          <p:spPr>
            <a:xfrm>
              <a:off x="4267200" y="2871218"/>
              <a:ext cx="4608576" cy="2808731"/>
            </a:xfrm>
            <a:custGeom>
              <a:avLst/>
              <a:gdLst/>
              <a:ahLst/>
              <a:cxnLst/>
              <a:rect l="l" t="t" r="r" b="b"/>
              <a:pathLst>
                <a:path w="4608576" h="2808731">
                  <a:moveTo>
                    <a:pt x="0" y="0"/>
                  </a:moveTo>
                  <a:lnTo>
                    <a:pt x="0" y="2808731"/>
                  </a:lnTo>
                  <a:lnTo>
                    <a:pt x="4608576" y="2808731"/>
                  </a:lnTo>
                  <a:lnTo>
                    <a:pt x="4608576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25"/>
            <p:cNvSpPr/>
            <p:nvPr/>
          </p:nvSpPr>
          <p:spPr>
            <a:xfrm>
              <a:off x="6515100" y="1997203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473" y="1490"/>
                  </a:lnTo>
                  <a:lnTo>
                    <a:pt x="43048" y="5757"/>
                  </a:lnTo>
                  <a:lnTo>
                    <a:pt x="30899" y="12494"/>
                  </a:lnTo>
                  <a:lnTo>
                    <a:pt x="20331" y="21393"/>
                  </a:lnTo>
                  <a:lnTo>
                    <a:pt x="11652" y="32148"/>
                  </a:lnTo>
                  <a:lnTo>
                    <a:pt x="5168" y="44451"/>
                  </a:lnTo>
                  <a:lnTo>
                    <a:pt x="1188" y="57996"/>
                  </a:lnTo>
                  <a:lnTo>
                    <a:pt x="0" y="70866"/>
                  </a:lnTo>
                  <a:lnTo>
                    <a:pt x="1474" y="85436"/>
                  </a:lnTo>
                  <a:lnTo>
                    <a:pt x="5698" y="98988"/>
                  </a:lnTo>
                  <a:lnTo>
                    <a:pt x="12368" y="111227"/>
                  </a:lnTo>
                  <a:lnTo>
                    <a:pt x="21182" y="121861"/>
                  </a:lnTo>
                  <a:lnTo>
                    <a:pt x="31838" y="130597"/>
                  </a:lnTo>
                  <a:lnTo>
                    <a:pt x="44035" y="137142"/>
                  </a:lnTo>
                  <a:lnTo>
                    <a:pt x="57469" y="141203"/>
                  </a:lnTo>
                  <a:lnTo>
                    <a:pt x="70866" y="142494"/>
                  </a:lnTo>
                  <a:lnTo>
                    <a:pt x="85362" y="141032"/>
                  </a:lnTo>
                  <a:lnTo>
                    <a:pt x="98851" y="136841"/>
                  </a:lnTo>
                  <a:lnTo>
                    <a:pt x="111044" y="130208"/>
                  </a:lnTo>
                  <a:lnTo>
                    <a:pt x="121655" y="121422"/>
                  </a:lnTo>
                  <a:lnTo>
                    <a:pt x="130393" y="110771"/>
                  </a:lnTo>
                  <a:lnTo>
                    <a:pt x="136971" y="98543"/>
                  </a:lnTo>
                  <a:lnTo>
                    <a:pt x="141100" y="85027"/>
                  </a:lnTo>
                  <a:lnTo>
                    <a:pt x="142494" y="70866"/>
                  </a:lnTo>
                  <a:lnTo>
                    <a:pt x="141017" y="56548"/>
                  </a:lnTo>
                  <a:lnTo>
                    <a:pt x="136783" y="43186"/>
                  </a:lnTo>
                  <a:lnTo>
                    <a:pt x="130084" y="31082"/>
                  </a:lnTo>
                  <a:lnTo>
                    <a:pt x="121213" y="20539"/>
                  </a:lnTo>
                  <a:lnTo>
                    <a:pt x="110464" y="11857"/>
                  </a:lnTo>
                  <a:lnTo>
                    <a:pt x="98129" y="5340"/>
                  </a:lnTo>
                  <a:lnTo>
                    <a:pt x="84501" y="128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24"/>
            <p:cNvSpPr/>
            <p:nvPr/>
          </p:nvSpPr>
          <p:spPr>
            <a:xfrm>
              <a:off x="6659118" y="2355343"/>
              <a:ext cx="143255" cy="143255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23"/>
            <p:cNvSpPr/>
            <p:nvPr/>
          </p:nvSpPr>
          <p:spPr>
            <a:xfrm>
              <a:off x="6154674" y="2355343"/>
              <a:ext cx="142494" cy="143255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22"/>
            <p:cNvSpPr/>
            <p:nvPr/>
          </p:nvSpPr>
          <p:spPr>
            <a:xfrm>
              <a:off x="6802374" y="1997203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21"/>
            <p:cNvSpPr/>
            <p:nvPr/>
          </p:nvSpPr>
          <p:spPr>
            <a:xfrm>
              <a:off x="6443472" y="2284477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20"/>
            <p:cNvSpPr/>
            <p:nvPr/>
          </p:nvSpPr>
          <p:spPr>
            <a:xfrm>
              <a:off x="7091172" y="2139697"/>
              <a:ext cx="142494" cy="143255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19"/>
            <p:cNvSpPr/>
            <p:nvPr/>
          </p:nvSpPr>
          <p:spPr>
            <a:xfrm>
              <a:off x="6083046" y="2139697"/>
              <a:ext cx="143255" cy="143255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16"/>
            <p:cNvSpPr/>
            <p:nvPr/>
          </p:nvSpPr>
          <p:spPr>
            <a:xfrm>
              <a:off x="6125718" y="1276351"/>
              <a:ext cx="936498" cy="360425"/>
            </a:xfrm>
            <a:custGeom>
              <a:avLst/>
              <a:gdLst/>
              <a:ahLst/>
              <a:cxnLst/>
              <a:rect l="l" t="t" r="r" b="b"/>
              <a:pathLst>
                <a:path w="936498" h="360425">
                  <a:moveTo>
                    <a:pt x="0" y="0"/>
                  </a:moveTo>
                  <a:lnTo>
                    <a:pt x="0" y="360425"/>
                  </a:lnTo>
                  <a:lnTo>
                    <a:pt x="936498" y="360425"/>
                  </a:lnTo>
                  <a:lnTo>
                    <a:pt x="936498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9833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17"/>
            <p:cNvSpPr/>
            <p:nvPr/>
          </p:nvSpPr>
          <p:spPr>
            <a:xfrm>
              <a:off x="6581648" y="1648969"/>
              <a:ext cx="25400" cy="190500"/>
            </a:xfrm>
            <a:custGeom>
              <a:avLst/>
              <a:gdLst/>
              <a:ahLst/>
              <a:cxnLst/>
              <a:rect l="l" t="t" r="r" b="b"/>
              <a:pathLst>
                <a:path w="25400" h="190500">
                  <a:moveTo>
                    <a:pt x="0" y="0"/>
                  </a:moveTo>
                  <a:lnTo>
                    <a:pt x="0" y="190499"/>
                  </a:lnTo>
                  <a:lnTo>
                    <a:pt x="25400" y="190499"/>
                  </a:lnTo>
                  <a:lnTo>
                    <a:pt x="2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18"/>
            <p:cNvSpPr/>
            <p:nvPr/>
          </p:nvSpPr>
          <p:spPr>
            <a:xfrm>
              <a:off x="6581648" y="1648969"/>
              <a:ext cx="25400" cy="190500"/>
            </a:xfrm>
            <a:custGeom>
              <a:avLst/>
              <a:gdLst/>
              <a:ahLst/>
              <a:cxnLst/>
              <a:rect l="l" t="t" r="r" b="b"/>
              <a:pathLst>
                <a:path w="25400" h="190500">
                  <a:moveTo>
                    <a:pt x="0" y="0"/>
                  </a:moveTo>
                  <a:lnTo>
                    <a:pt x="0" y="190499"/>
                  </a:lnTo>
                  <a:lnTo>
                    <a:pt x="25400" y="190499"/>
                  </a:lnTo>
                  <a:lnTo>
                    <a:pt x="2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13"/>
            <p:cNvSpPr txBox="1"/>
            <p:nvPr/>
          </p:nvSpPr>
          <p:spPr>
            <a:xfrm>
              <a:off x="5018746" y="1923355"/>
              <a:ext cx="847511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9"/>
                </a:lnSpc>
                <a:spcBef>
                  <a:spcPts val="97"/>
                </a:spcBef>
              </a:pPr>
              <a:r>
                <a:rPr b="1" dirty="0">
                  <a:solidFill>
                    <a:srgbClr val="640064"/>
                  </a:solidFill>
                  <a:latin typeface="Arial"/>
                  <a:cs typeface="Arial"/>
                </a:rPr>
                <a:t>sample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71" name="object 11"/>
            <p:cNvSpPr txBox="1"/>
            <p:nvPr/>
          </p:nvSpPr>
          <p:spPr>
            <a:xfrm>
              <a:off x="4267200" y="2906269"/>
              <a:ext cx="4608576" cy="259765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5" name="object 5"/>
            <p:cNvSpPr txBox="1"/>
            <p:nvPr/>
          </p:nvSpPr>
          <p:spPr>
            <a:xfrm>
              <a:off x="6125718" y="1276351"/>
              <a:ext cx="936498" cy="3604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14883">
                <a:lnSpc>
                  <a:spcPct val="95825"/>
                </a:lnSpc>
                <a:spcBef>
                  <a:spcPts val="400"/>
                </a:spcBef>
              </a:pPr>
              <a:r>
                <a:rPr b="1" dirty="0">
                  <a:latin typeface="Arial"/>
                  <a:cs typeface="Arial"/>
                </a:rPr>
                <a:t>PAM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76" name="object 4"/>
            <p:cNvSpPr txBox="1"/>
            <p:nvPr/>
          </p:nvSpPr>
          <p:spPr>
            <a:xfrm>
              <a:off x="6125718" y="1636777"/>
              <a:ext cx="468629" cy="2026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7" name="object 3"/>
            <p:cNvSpPr txBox="1"/>
            <p:nvPr/>
          </p:nvSpPr>
          <p:spPr>
            <a:xfrm>
              <a:off x="6594348" y="1636777"/>
              <a:ext cx="467868" cy="2026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800003" y="1828800"/>
              <a:ext cx="1707221" cy="827531"/>
            </a:xfrm>
            <a:prstGeom prst="ellipse">
              <a:avLst/>
            </a:prstGeom>
            <a:noFill/>
            <a:ln>
              <a:solidFill>
                <a:srgbClr val="A4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V="1">
              <a:off x="4269251" y="2240160"/>
              <a:ext cx="1532803" cy="6294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>
              <a:stCxn id="78" idx="6"/>
            </p:cNvCxnSpPr>
            <p:nvPr/>
          </p:nvCxnSpPr>
          <p:spPr bwMode="auto">
            <a:xfrm>
              <a:off x="7507224" y="2242566"/>
              <a:ext cx="1368552" cy="6286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382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80400" cy="533400"/>
          </a:xfrm>
        </p:spPr>
        <p:txBody>
          <a:bodyPr/>
          <a:lstStyle/>
          <a:p>
            <a:r>
              <a:rPr lang="en-US" altLang="en-US" sz="2800" i="1" dirty="0">
                <a:solidFill>
                  <a:srgbClr val="002060"/>
                </a:solidFill>
              </a:rPr>
              <a:t>CLARA</a:t>
            </a:r>
            <a:r>
              <a:rPr lang="en-US" altLang="en-US" sz="2800" dirty="0">
                <a:solidFill>
                  <a:srgbClr val="002060"/>
                </a:solidFill>
              </a:rPr>
              <a:t> (Clustering Large Applications)</a:t>
            </a:r>
            <a:endParaRPr lang="en-IN" sz="28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5867400" y="1271924"/>
            <a:ext cx="4608576" cy="5052676"/>
            <a:chOff x="4343400" y="1271924"/>
            <a:chExt cx="4608576" cy="5052676"/>
          </a:xfrm>
        </p:grpSpPr>
        <p:sp>
          <p:nvSpPr>
            <p:cNvPr id="3" name="object 69"/>
            <p:cNvSpPr/>
            <p:nvPr/>
          </p:nvSpPr>
          <p:spPr>
            <a:xfrm>
              <a:off x="4702302" y="546049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70"/>
            <p:cNvSpPr/>
            <p:nvPr/>
          </p:nvSpPr>
          <p:spPr>
            <a:xfrm>
              <a:off x="4991100" y="5605273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71"/>
            <p:cNvSpPr/>
            <p:nvPr/>
          </p:nvSpPr>
          <p:spPr>
            <a:xfrm>
              <a:off x="5280660" y="5605273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8"/>
                  </a:lnTo>
                  <a:lnTo>
                    <a:pt x="1490" y="86020"/>
                  </a:lnTo>
                  <a:lnTo>
                    <a:pt x="5757" y="99445"/>
                  </a:lnTo>
                  <a:lnTo>
                    <a:pt x="12494" y="111594"/>
                  </a:lnTo>
                  <a:lnTo>
                    <a:pt x="21393" y="122162"/>
                  </a:lnTo>
                  <a:lnTo>
                    <a:pt x="32148" y="130841"/>
                  </a:lnTo>
                  <a:lnTo>
                    <a:pt x="44451" y="137325"/>
                  </a:lnTo>
                  <a:lnTo>
                    <a:pt x="57996" y="141305"/>
                  </a:lnTo>
                  <a:lnTo>
                    <a:pt x="70866" y="142494"/>
                  </a:lnTo>
                  <a:lnTo>
                    <a:pt x="85436" y="141019"/>
                  </a:lnTo>
                  <a:lnTo>
                    <a:pt x="98988" y="136795"/>
                  </a:lnTo>
                  <a:lnTo>
                    <a:pt x="111227" y="130125"/>
                  </a:lnTo>
                  <a:lnTo>
                    <a:pt x="121861" y="121311"/>
                  </a:lnTo>
                  <a:lnTo>
                    <a:pt x="130597" y="110655"/>
                  </a:lnTo>
                  <a:lnTo>
                    <a:pt x="137142" y="98458"/>
                  </a:lnTo>
                  <a:lnTo>
                    <a:pt x="141203" y="85024"/>
                  </a:lnTo>
                  <a:lnTo>
                    <a:pt x="142494" y="71628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72"/>
            <p:cNvSpPr/>
            <p:nvPr/>
          </p:nvSpPr>
          <p:spPr>
            <a:xfrm>
              <a:off x="6646926" y="5605273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73"/>
            <p:cNvSpPr/>
            <p:nvPr/>
          </p:nvSpPr>
          <p:spPr>
            <a:xfrm>
              <a:off x="6431280" y="5820919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74"/>
            <p:cNvSpPr/>
            <p:nvPr/>
          </p:nvSpPr>
          <p:spPr>
            <a:xfrm>
              <a:off x="7080504" y="5533645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75"/>
            <p:cNvSpPr/>
            <p:nvPr/>
          </p:nvSpPr>
          <p:spPr>
            <a:xfrm>
              <a:off x="6864858" y="5749291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76"/>
            <p:cNvSpPr/>
            <p:nvPr/>
          </p:nvSpPr>
          <p:spPr>
            <a:xfrm>
              <a:off x="6359652" y="6109717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77"/>
            <p:cNvSpPr/>
            <p:nvPr/>
          </p:nvSpPr>
          <p:spPr>
            <a:xfrm>
              <a:off x="6577584" y="5965699"/>
              <a:ext cx="142494" cy="142493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8"/>
                  </a:lnTo>
                  <a:lnTo>
                    <a:pt x="1490" y="86020"/>
                  </a:lnTo>
                  <a:lnTo>
                    <a:pt x="5757" y="99445"/>
                  </a:lnTo>
                  <a:lnTo>
                    <a:pt x="12494" y="111594"/>
                  </a:lnTo>
                  <a:lnTo>
                    <a:pt x="21393" y="122162"/>
                  </a:lnTo>
                  <a:lnTo>
                    <a:pt x="32148" y="130841"/>
                  </a:lnTo>
                  <a:lnTo>
                    <a:pt x="44451" y="137325"/>
                  </a:lnTo>
                  <a:lnTo>
                    <a:pt x="57996" y="141305"/>
                  </a:lnTo>
                  <a:lnTo>
                    <a:pt x="70866" y="142494"/>
                  </a:lnTo>
                  <a:lnTo>
                    <a:pt x="85436" y="141019"/>
                  </a:lnTo>
                  <a:lnTo>
                    <a:pt x="98988" y="136795"/>
                  </a:lnTo>
                  <a:lnTo>
                    <a:pt x="111227" y="130125"/>
                  </a:lnTo>
                  <a:lnTo>
                    <a:pt x="121861" y="121311"/>
                  </a:lnTo>
                  <a:lnTo>
                    <a:pt x="130597" y="110655"/>
                  </a:lnTo>
                  <a:lnTo>
                    <a:pt x="137142" y="98458"/>
                  </a:lnTo>
                  <a:lnTo>
                    <a:pt x="141203" y="85024"/>
                  </a:lnTo>
                  <a:lnTo>
                    <a:pt x="142494" y="71628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78"/>
            <p:cNvSpPr/>
            <p:nvPr/>
          </p:nvSpPr>
          <p:spPr>
            <a:xfrm>
              <a:off x="6145530" y="5533645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79"/>
            <p:cNvSpPr/>
            <p:nvPr/>
          </p:nvSpPr>
          <p:spPr>
            <a:xfrm>
              <a:off x="7008876" y="5965699"/>
              <a:ext cx="143255" cy="142493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80"/>
            <p:cNvSpPr/>
            <p:nvPr/>
          </p:nvSpPr>
          <p:spPr>
            <a:xfrm>
              <a:off x="7296150" y="5820919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81"/>
            <p:cNvSpPr/>
            <p:nvPr/>
          </p:nvSpPr>
          <p:spPr>
            <a:xfrm>
              <a:off x="5567934" y="5749291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82"/>
            <p:cNvSpPr/>
            <p:nvPr/>
          </p:nvSpPr>
          <p:spPr>
            <a:xfrm>
              <a:off x="8520684" y="5460493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83"/>
            <p:cNvSpPr/>
            <p:nvPr/>
          </p:nvSpPr>
          <p:spPr>
            <a:xfrm>
              <a:off x="7943850" y="5749291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84"/>
            <p:cNvSpPr/>
            <p:nvPr/>
          </p:nvSpPr>
          <p:spPr>
            <a:xfrm>
              <a:off x="5855208" y="6109717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85"/>
            <p:cNvSpPr/>
            <p:nvPr/>
          </p:nvSpPr>
          <p:spPr>
            <a:xfrm>
              <a:off x="5711952" y="4022599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86"/>
            <p:cNvSpPr/>
            <p:nvPr/>
          </p:nvSpPr>
          <p:spPr>
            <a:xfrm>
              <a:off x="6072378" y="4238245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87"/>
            <p:cNvSpPr/>
            <p:nvPr/>
          </p:nvSpPr>
          <p:spPr>
            <a:xfrm>
              <a:off x="5855208" y="4453891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88"/>
            <p:cNvSpPr/>
            <p:nvPr/>
          </p:nvSpPr>
          <p:spPr>
            <a:xfrm>
              <a:off x="5496306" y="4309873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020" y="141003"/>
                  </a:lnTo>
                  <a:lnTo>
                    <a:pt x="99445" y="136736"/>
                  </a:lnTo>
                  <a:lnTo>
                    <a:pt x="111594" y="129999"/>
                  </a:lnTo>
                  <a:lnTo>
                    <a:pt x="122162" y="121100"/>
                  </a:lnTo>
                  <a:lnTo>
                    <a:pt x="130841" y="110345"/>
                  </a:lnTo>
                  <a:lnTo>
                    <a:pt x="137325" y="98042"/>
                  </a:lnTo>
                  <a:lnTo>
                    <a:pt x="141305" y="84497"/>
                  </a:lnTo>
                  <a:lnTo>
                    <a:pt x="142494" y="71628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89"/>
            <p:cNvSpPr/>
            <p:nvPr/>
          </p:nvSpPr>
          <p:spPr>
            <a:xfrm>
              <a:off x="6215634" y="4453891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90"/>
            <p:cNvSpPr/>
            <p:nvPr/>
          </p:nvSpPr>
          <p:spPr>
            <a:xfrm>
              <a:off x="5999226" y="4670299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91"/>
            <p:cNvSpPr/>
            <p:nvPr/>
          </p:nvSpPr>
          <p:spPr>
            <a:xfrm>
              <a:off x="5280660" y="4741927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473" y="1490"/>
                  </a:lnTo>
                  <a:lnTo>
                    <a:pt x="43048" y="5757"/>
                  </a:lnTo>
                  <a:lnTo>
                    <a:pt x="30899" y="12494"/>
                  </a:lnTo>
                  <a:lnTo>
                    <a:pt x="20331" y="21393"/>
                  </a:lnTo>
                  <a:lnTo>
                    <a:pt x="11652" y="32148"/>
                  </a:lnTo>
                  <a:lnTo>
                    <a:pt x="5168" y="44451"/>
                  </a:lnTo>
                  <a:lnTo>
                    <a:pt x="1188" y="57996"/>
                  </a:lnTo>
                  <a:lnTo>
                    <a:pt x="0" y="70866"/>
                  </a:lnTo>
                  <a:lnTo>
                    <a:pt x="1474" y="85436"/>
                  </a:lnTo>
                  <a:lnTo>
                    <a:pt x="5698" y="98988"/>
                  </a:lnTo>
                  <a:lnTo>
                    <a:pt x="12368" y="111227"/>
                  </a:lnTo>
                  <a:lnTo>
                    <a:pt x="21182" y="121861"/>
                  </a:lnTo>
                  <a:lnTo>
                    <a:pt x="31838" y="130597"/>
                  </a:lnTo>
                  <a:lnTo>
                    <a:pt x="44035" y="137142"/>
                  </a:lnTo>
                  <a:lnTo>
                    <a:pt x="57469" y="141203"/>
                  </a:lnTo>
                  <a:lnTo>
                    <a:pt x="70866" y="142494"/>
                  </a:lnTo>
                  <a:lnTo>
                    <a:pt x="85362" y="141032"/>
                  </a:lnTo>
                  <a:lnTo>
                    <a:pt x="98851" y="136841"/>
                  </a:lnTo>
                  <a:lnTo>
                    <a:pt x="111044" y="130208"/>
                  </a:lnTo>
                  <a:lnTo>
                    <a:pt x="121655" y="121422"/>
                  </a:lnTo>
                  <a:lnTo>
                    <a:pt x="130393" y="110771"/>
                  </a:lnTo>
                  <a:lnTo>
                    <a:pt x="136971" y="98543"/>
                  </a:lnTo>
                  <a:lnTo>
                    <a:pt x="141100" y="85027"/>
                  </a:lnTo>
                  <a:lnTo>
                    <a:pt x="142494" y="70866"/>
                  </a:lnTo>
                  <a:lnTo>
                    <a:pt x="141017" y="56548"/>
                  </a:lnTo>
                  <a:lnTo>
                    <a:pt x="136783" y="43186"/>
                  </a:lnTo>
                  <a:lnTo>
                    <a:pt x="130084" y="31082"/>
                  </a:lnTo>
                  <a:lnTo>
                    <a:pt x="121213" y="20539"/>
                  </a:lnTo>
                  <a:lnTo>
                    <a:pt x="110464" y="11857"/>
                  </a:lnTo>
                  <a:lnTo>
                    <a:pt x="98129" y="5340"/>
                  </a:lnTo>
                  <a:lnTo>
                    <a:pt x="84501" y="128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92"/>
            <p:cNvSpPr/>
            <p:nvPr/>
          </p:nvSpPr>
          <p:spPr>
            <a:xfrm>
              <a:off x="5423154" y="4598671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93"/>
            <p:cNvSpPr/>
            <p:nvPr/>
          </p:nvSpPr>
          <p:spPr>
            <a:xfrm>
              <a:off x="5496306" y="4885945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94"/>
            <p:cNvSpPr/>
            <p:nvPr/>
          </p:nvSpPr>
          <p:spPr>
            <a:xfrm>
              <a:off x="5064252" y="4453891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95"/>
            <p:cNvSpPr/>
            <p:nvPr/>
          </p:nvSpPr>
          <p:spPr>
            <a:xfrm>
              <a:off x="6288024" y="416509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96"/>
            <p:cNvSpPr/>
            <p:nvPr/>
          </p:nvSpPr>
          <p:spPr>
            <a:xfrm>
              <a:off x="6072378" y="4957573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97"/>
            <p:cNvSpPr/>
            <p:nvPr/>
          </p:nvSpPr>
          <p:spPr>
            <a:xfrm>
              <a:off x="6576060" y="4741927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473" y="1490"/>
                  </a:lnTo>
                  <a:lnTo>
                    <a:pt x="43048" y="5757"/>
                  </a:lnTo>
                  <a:lnTo>
                    <a:pt x="30899" y="12494"/>
                  </a:lnTo>
                  <a:lnTo>
                    <a:pt x="20331" y="21393"/>
                  </a:lnTo>
                  <a:lnTo>
                    <a:pt x="11652" y="32148"/>
                  </a:lnTo>
                  <a:lnTo>
                    <a:pt x="5168" y="44451"/>
                  </a:lnTo>
                  <a:lnTo>
                    <a:pt x="1188" y="57996"/>
                  </a:lnTo>
                  <a:lnTo>
                    <a:pt x="0" y="70866"/>
                  </a:lnTo>
                  <a:lnTo>
                    <a:pt x="1474" y="85436"/>
                  </a:lnTo>
                  <a:lnTo>
                    <a:pt x="5698" y="98988"/>
                  </a:lnTo>
                  <a:lnTo>
                    <a:pt x="12368" y="111227"/>
                  </a:lnTo>
                  <a:lnTo>
                    <a:pt x="21182" y="121861"/>
                  </a:lnTo>
                  <a:lnTo>
                    <a:pt x="31838" y="130597"/>
                  </a:lnTo>
                  <a:lnTo>
                    <a:pt x="44035" y="137142"/>
                  </a:lnTo>
                  <a:lnTo>
                    <a:pt x="57469" y="141203"/>
                  </a:lnTo>
                  <a:lnTo>
                    <a:pt x="70866" y="142494"/>
                  </a:lnTo>
                  <a:lnTo>
                    <a:pt x="85362" y="141032"/>
                  </a:lnTo>
                  <a:lnTo>
                    <a:pt x="98851" y="136841"/>
                  </a:lnTo>
                  <a:lnTo>
                    <a:pt x="111044" y="130208"/>
                  </a:lnTo>
                  <a:lnTo>
                    <a:pt x="121655" y="121422"/>
                  </a:lnTo>
                  <a:lnTo>
                    <a:pt x="130393" y="110771"/>
                  </a:lnTo>
                  <a:lnTo>
                    <a:pt x="136971" y="98543"/>
                  </a:lnTo>
                  <a:lnTo>
                    <a:pt x="141100" y="85027"/>
                  </a:lnTo>
                  <a:lnTo>
                    <a:pt x="142494" y="70866"/>
                  </a:lnTo>
                  <a:lnTo>
                    <a:pt x="141017" y="56548"/>
                  </a:lnTo>
                  <a:lnTo>
                    <a:pt x="136783" y="43186"/>
                  </a:lnTo>
                  <a:lnTo>
                    <a:pt x="130084" y="31082"/>
                  </a:lnTo>
                  <a:lnTo>
                    <a:pt x="121213" y="20539"/>
                  </a:lnTo>
                  <a:lnTo>
                    <a:pt x="110464" y="11857"/>
                  </a:lnTo>
                  <a:lnTo>
                    <a:pt x="98129" y="5340"/>
                  </a:lnTo>
                  <a:lnTo>
                    <a:pt x="84501" y="128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98"/>
            <p:cNvSpPr/>
            <p:nvPr/>
          </p:nvSpPr>
          <p:spPr>
            <a:xfrm>
              <a:off x="7010400" y="3963925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99"/>
            <p:cNvSpPr/>
            <p:nvPr/>
          </p:nvSpPr>
          <p:spPr>
            <a:xfrm>
              <a:off x="7728204" y="4383025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100"/>
            <p:cNvSpPr/>
            <p:nvPr/>
          </p:nvSpPr>
          <p:spPr>
            <a:xfrm>
              <a:off x="7010400" y="4395217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101"/>
            <p:cNvSpPr/>
            <p:nvPr/>
          </p:nvSpPr>
          <p:spPr>
            <a:xfrm>
              <a:off x="6791706" y="4094227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102"/>
            <p:cNvSpPr/>
            <p:nvPr/>
          </p:nvSpPr>
          <p:spPr>
            <a:xfrm>
              <a:off x="7514082" y="4395217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103"/>
            <p:cNvSpPr/>
            <p:nvPr/>
          </p:nvSpPr>
          <p:spPr>
            <a:xfrm>
              <a:off x="7296150" y="4598671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104"/>
            <p:cNvSpPr/>
            <p:nvPr/>
          </p:nvSpPr>
          <p:spPr>
            <a:xfrm>
              <a:off x="7296150" y="4957573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105"/>
            <p:cNvSpPr/>
            <p:nvPr/>
          </p:nvSpPr>
          <p:spPr>
            <a:xfrm>
              <a:off x="7442454" y="4827271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6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106"/>
            <p:cNvSpPr/>
            <p:nvPr/>
          </p:nvSpPr>
          <p:spPr>
            <a:xfrm>
              <a:off x="7512558" y="4598671"/>
              <a:ext cx="142494" cy="143256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6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107"/>
            <p:cNvSpPr/>
            <p:nvPr/>
          </p:nvSpPr>
          <p:spPr>
            <a:xfrm>
              <a:off x="6791706" y="4383025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108"/>
            <p:cNvSpPr/>
            <p:nvPr/>
          </p:nvSpPr>
          <p:spPr>
            <a:xfrm>
              <a:off x="7583424" y="4165093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109"/>
            <p:cNvSpPr/>
            <p:nvPr/>
          </p:nvSpPr>
          <p:spPr>
            <a:xfrm>
              <a:off x="7729728" y="4682491"/>
              <a:ext cx="143255" cy="143256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110"/>
            <p:cNvSpPr/>
            <p:nvPr/>
          </p:nvSpPr>
          <p:spPr>
            <a:xfrm>
              <a:off x="4920234" y="4741927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0866" y="0"/>
                  </a:moveTo>
                  <a:lnTo>
                    <a:pt x="56473" y="1490"/>
                  </a:lnTo>
                  <a:lnTo>
                    <a:pt x="43048" y="5757"/>
                  </a:lnTo>
                  <a:lnTo>
                    <a:pt x="30899" y="12494"/>
                  </a:lnTo>
                  <a:lnTo>
                    <a:pt x="20331" y="21393"/>
                  </a:lnTo>
                  <a:lnTo>
                    <a:pt x="11652" y="32148"/>
                  </a:lnTo>
                  <a:lnTo>
                    <a:pt x="5168" y="44451"/>
                  </a:lnTo>
                  <a:lnTo>
                    <a:pt x="1188" y="57996"/>
                  </a:lnTo>
                  <a:lnTo>
                    <a:pt x="0" y="70866"/>
                  </a:lnTo>
                  <a:lnTo>
                    <a:pt x="1474" y="85436"/>
                  </a:lnTo>
                  <a:lnTo>
                    <a:pt x="5698" y="98988"/>
                  </a:lnTo>
                  <a:lnTo>
                    <a:pt x="12368" y="111227"/>
                  </a:lnTo>
                  <a:lnTo>
                    <a:pt x="21182" y="121861"/>
                  </a:lnTo>
                  <a:lnTo>
                    <a:pt x="31838" y="130597"/>
                  </a:lnTo>
                  <a:lnTo>
                    <a:pt x="44035" y="137142"/>
                  </a:lnTo>
                  <a:lnTo>
                    <a:pt x="57469" y="141203"/>
                  </a:lnTo>
                  <a:lnTo>
                    <a:pt x="70866" y="142494"/>
                  </a:lnTo>
                  <a:lnTo>
                    <a:pt x="85362" y="141032"/>
                  </a:lnTo>
                  <a:lnTo>
                    <a:pt x="98851" y="136841"/>
                  </a:lnTo>
                  <a:lnTo>
                    <a:pt x="111044" y="130208"/>
                  </a:lnTo>
                  <a:lnTo>
                    <a:pt x="121655" y="121422"/>
                  </a:lnTo>
                  <a:lnTo>
                    <a:pt x="130393" y="110771"/>
                  </a:lnTo>
                  <a:lnTo>
                    <a:pt x="136971" y="98543"/>
                  </a:lnTo>
                  <a:lnTo>
                    <a:pt x="141100" y="85027"/>
                  </a:lnTo>
                  <a:lnTo>
                    <a:pt x="142494" y="70866"/>
                  </a:lnTo>
                  <a:lnTo>
                    <a:pt x="141017" y="56548"/>
                  </a:lnTo>
                  <a:lnTo>
                    <a:pt x="136783" y="43186"/>
                  </a:lnTo>
                  <a:lnTo>
                    <a:pt x="130084" y="31082"/>
                  </a:lnTo>
                  <a:lnTo>
                    <a:pt x="121213" y="20539"/>
                  </a:lnTo>
                  <a:lnTo>
                    <a:pt x="110464" y="11857"/>
                  </a:lnTo>
                  <a:lnTo>
                    <a:pt x="98129" y="5340"/>
                  </a:lnTo>
                  <a:lnTo>
                    <a:pt x="84501" y="1289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111"/>
            <p:cNvSpPr/>
            <p:nvPr/>
          </p:nvSpPr>
          <p:spPr>
            <a:xfrm>
              <a:off x="5135880" y="4957573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020" y="141003"/>
                  </a:lnTo>
                  <a:lnTo>
                    <a:pt x="99445" y="136736"/>
                  </a:lnTo>
                  <a:lnTo>
                    <a:pt x="111594" y="129999"/>
                  </a:lnTo>
                  <a:lnTo>
                    <a:pt x="122162" y="121100"/>
                  </a:lnTo>
                  <a:lnTo>
                    <a:pt x="130841" y="110345"/>
                  </a:lnTo>
                  <a:lnTo>
                    <a:pt x="137325" y="98042"/>
                  </a:lnTo>
                  <a:lnTo>
                    <a:pt x="141305" y="84497"/>
                  </a:lnTo>
                  <a:lnTo>
                    <a:pt x="142494" y="71628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112"/>
            <p:cNvSpPr/>
            <p:nvPr/>
          </p:nvSpPr>
          <p:spPr>
            <a:xfrm>
              <a:off x="4991100" y="5173219"/>
              <a:ext cx="143255" cy="143255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113"/>
            <p:cNvSpPr/>
            <p:nvPr/>
          </p:nvSpPr>
          <p:spPr>
            <a:xfrm>
              <a:off x="4775454" y="5029201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6124" y="141032"/>
                  </a:lnTo>
                  <a:lnTo>
                    <a:pt x="99613" y="136841"/>
                  </a:lnTo>
                  <a:lnTo>
                    <a:pt x="111806" y="130208"/>
                  </a:lnTo>
                  <a:lnTo>
                    <a:pt x="122417" y="121422"/>
                  </a:lnTo>
                  <a:lnTo>
                    <a:pt x="131155" y="110771"/>
                  </a:lnTo>
                  <a:lnTo>
                    <a:pt x="137733" y="98543"/>
                  </a:lnTo>
                  <a:lnTo>
                    <a:pt x="141862" y="85027"/>
                  </a:lnTo>
                  <a:lnTo>
                    <a:pt x="143255" y="70866"/>
                  </a:lnTo>
                  <a:lnTo>
                    <a:pt x="141779" y="56548"/>
                  </a:lnTo>
                  <a:lnTo>
                    <a:pt x="137545" y="43186"/>
                  </a:lnTo>
                  <a:lnTo>
                    <a:pt x="130846" y="31082"/>
                  </a:lnTo>
                  <a:lnTo>
                    <a:pt x="121975" y="20539"/>
                  </a:lnTo>
                  <a:lnTo>
                    <a:pt x="111226" y="11857"/>
                  </a:lnTo>
                  <a:lnTo>
                    <a:pt x="98891" y="5340"/>
                  </a:lnTo>
                  <a:lnTo>
                    <a:pt x="85263" y="128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114"/>
            <p:cNvSpPr/>
            <p:nvPr/>
          </p:nvSpPr>
          <p:spPr>
            <a:xfrm>
              <a:off x="5494782" y="5173219"/>
              <a:ext cx="142494" cy="143255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115"/>
            <p:cNvSpPr/>
            <p:nvPr/>
          </p:nvSpPr>
          <p:spPr>
            <a:xfrm>
              <a:off x="5135880" y="5389627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116"/>
            <p:cNvSpPr/>
            <p:nvPr/>
          </p:nvSpPr>
          <p:spPr>
            <a:xfrm>
              <a:off x="4559808" y="5173219"/>
              <a:ext cx="142494" cy="143255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0866" y="0"/>
                  </a:moveTo>
                  <a:lnTo>
                    <a:pt x="56548" y="1476"/>
                  </a:lnTo>
                  <a:lnTo>
                    <a:pt x="43186" y="5710"/>
                  </a:lnTo>
                  <a:lnTo>
                    <a:pt x="31082" y="12409"/>
                  </a:lnTo>
                  <a:lnTo>
                    <a:pt x="20539" y="21280"/>
                  </a:lnTo>
                  <a:lnTo>
                    <a:pt x="11857" y="32029"/>
                  </a:lnTo>
                  <a:lnTo>
                    <a:pt x="5340" y="44364"/>
                  </a:lnTo>
                  <a:lnTo>
                    <a:pt x="1289" y="57992"/>
                  </a:lnTo>
                  <a:lnTo>
                    <a:pt x="0" y="71627"/>
                  </a:lnTo>
                  <a:lnTo>
                    <a:pt x="1474" y="86198"/>
                  </a:lnTo>
                  <a:lnTo>
                    <a:pt x="5698" y="99750"/>
                  </a:lnTo>
                  <a:lnTo>
                    <a:pt x="12368" y="111989"/>
                  </a:lnTo>
                  <a:lnTo>
                    <a:pt x="21182" y="122623"/>
                  </a:lnTo>
                  <a:lnTo>
                    <a:pt x="31838" y="131359"/>
                  </a:lnTo>
                  <a:lnTo>
                    <a:pt x="44035" y="137904"/>
                  </a:lnTo>
                  <a:lnTo>
                    <a:pt x="57469" y="141965"/>
                  </a:lnTo>
                  <a:lnTo>
                    <a:pt x="70866" y="143255"/>
                  </a:lnTo>
                  <a:lnTo>
                    <a:pt x="85362" y="141794"/>
                  </a:lnTo>
                  <a:lnTo>
                    <a:pt x="98851" y="137603"/>
                  </a:lnTo>
                  <a:lnTo>
                    <a:pt x="111044" y="130970"/>
                  </a:lnTo>
                  <a:lnTo>
                    <a:pt x="121655" y="122184"/>
                  </a:lnTo>
                  <a:lnTo>
                    <a:pt x="130393" y="111533"/>
                  </a:lnTo>
                  <a:lnTo>
                    <a:pt x="136971" y="99305"/>
                  </a:lnTo>
                  <a:lnTo>
                    <a:pt x="141100" y="85789"/>
                  </a:lnTo>
                  <a:lnTo>
                    <a:pt x="142494" y="71627"/>
                  </a:lnTo>
                  <a:lnTo>
                    <a:pt x="141032" y="57131"/>
                  </a:lnTo>
                  <a:lnTo>
                    <a:pt x="136841" y="43642"/>
                  </a:lnTo>
                  <a:lnTo>
                    <a:pt x="130208" y="31449"/>
                  </a:lnTo>
                  <a:lnTo>
                    <a:pt x="121422" y="20838"/>
                  </a:lnTo>
                  <a:lnTo>
                    <a:pt x="110771" y="12100"/>
                  </a:lnTo>
                  <a:lnTo>
                    <a:pt x="98543" y="5522"/>
                  </a:lnTo>
                  <a:lnTo>
                    <a:pt x="85027" y="1393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117"/>
            <p:cNvSpPr/>
            <p:nvPr/>
          </p:nvSpPr>
          <p:spPr>
            <a:xfrm>
              <a:off x="5496306" y="5389627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057" y="1474"/>
                  </a:lnTo>
                  <a:lnTo>
                    <a:pt x="43505" y="5698"/>
                  </a:lnTo>
                  <a:lnTo>
                    <a:pt x="31266" y="12368"/>
                  </a:lnTo>
                  <a:lnTo>
                    <a:pt x="20632" y="21182"/>
                  </a:lnTo>
                  <a:lnTo>
                    <a:pt x="11896" y="31838"/>
                  </a:lnTo>
                  <a:lnTo>
                    <a:pt x="5351" y="44035"/>
                  </a:lnTo>
                  <a:lnTo>
                    <a:pt x="1290" y="57469"/>
                  </a:lnTo>
                  <a:lnTo>
                    <a:pt x="0" y="70866"/>
                  </a:lnTo>
                  <a:lnTo>
                    <a:pt x="1461" y="85362"/>
                  </a:lnTo>
                  <a:lnTo>
                    <a:pt x="5652" y="98851"/>
                  </a:lnTo>
                  <a:lnTo>
                    <a:pt x="12285" y="111044"/>
                  </a:lnTo>
                  <a:lnTo>
                    <a:pt x="21071" y="121655"/>
                  </a:lnTo>
                  <a:lnTo>
                    <a:pt x="31722" y="130393"/>
                  </a:lnTo>
                  <a:lnTo>
                    <a:pt x="43950" y="136971"/>
                  </a:lnTo>
                  <a:lnTo>
                    <a:pt x="57466" y="141100"/>
                  </a:lnTo>
                  <a:lnTo>
                    <a:pt x="71627" y="142494"/>
                  </a:lnTo>
                  <a:lnTo>
                    <a:pt x="85945" y="141017"/>
                  </a:lnTo>
                  <a:lnTo>
                    <a:pt x="99307" y="136783"/>
                  </a:lnTo>
                  <a:lnTo>
                    <a:pt x="111411" y="130084"/>
                  </a:lnTo>
                  <a:lnTo>
                    <a:pt x="121954" y="121213"/>
                  </a:lnTo>
                  <a:lnTo>
                    <a:pt x="130636" y="110464"/>
                  </a:lnTo>
                  <a:lnTo>
                    <a:pt x="137153" y="98129"/>
                  </a:lnTo>
                  <a:lnTo>
                    <a:pt x="141204" y="84501"/>
                  </a:lnTo>
                  <a:lnTo>
                    <a:pt x="142494" y="70866"/>
                  </a:lnTo>
                  <a:lnTo>
                    <a:pt x="141003" y="56473"/>
                  </a:lnTo>
                  <a:lnTo>
                    <a:pt x="136736" y="43048"/>
                  </a:lnTo>
                  <a:lnTo>
                    <a:pt x="129999" y="30899"/>
                  </a:lnTo>
                  <a:lnTo>
                    <a:pt x="121100" y="20331"/>
                  </a:lnTo>
                  <a:lnTo>
                    <a:pt x="110345" y="11652"/>
                  </a:lnTo>
                  <a:lnTo>
                    <a:pt x="98042" y="5168"/>
                  </a:lnTo>
                  <a:lnTo>
                    <a:pt x="84497" y="11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118"/>
            <p:cNvSpPr/>
            <p:nvPr/>
          </p:nvSpPr>
          <p:spPr>
            <a:xfrm>
              <a:off x="6359652" y="4957573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119"/>
            <p:cNvSpPr/>
            <p:nvPr/>
          </p:nvSpPr>
          <p:spPr>
            <a:xfrm>
              <a:off x="6793230" y="5317999"/>
              <a:ext cx="142494" cy="142494"/>
            </a:xfrm>
            <a:custGeom>
              <a:avLst/>
              <a:gdLst/>
              <a:ahLst/>
              <a:cxnLst/>
              <a:rect l="l" t="t" r="r" b="b"/>
              <a:pathLst>
                <a:path w="142494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020" y="141003"/>
                  </a:lnTo>
                  <a:lnTo>
                    <a:pt x="99445" y="136736"/>
                  </a:lnTo>
                  <a:lnTo>
                    <a:pt x="111594" y="129999"/>
                  </a:lnTo>
                  <a:lnTo>
                    <a:pt x="122162" y="121100"/>
                  </a:lnTo>
                  <a:lnTo>
                    <a:pt x="130841" y="110345"/>
                  </a:lnTo>
                  <a:lnTo>
                    <a:pt x="137325" y="98042"/>
                  </a:lnTo>
                  <a:lnTo>
                    <a:pt x="141305" y="84497"/>
                  </a:lnTo>
                  <a:lnTo>
                    <a:pt x="142494" y="71628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120"/>
            <p:cNvSpPr/>
            <p:nvPr/>
          </p:nvSpPr>
          <p:spPr>
            <a:xfrm>
              <a:off x="7153656" y="5173219"/>
              <a:ext cx="142494" cy="143255"/>
            </a:xfrm>
            <a:custGeom>
              <a:avLst/>
              <a:gdLst/>
              <a:ahLst/>
              <a:cxnLst/>
              <a:rect l="l" t="t" r="r" b="b"/>
              <a:pathLst>
                <a:path w="142494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5945" y="141779"/>
                  </a:lnTo>
                  <a:lnTo>
                    <a:pt x="99307" y="137545"/>
                  </a:lnTo>
                  <a:lnTo>
                    <a:pt x="111411" y="130846"/>
                  </a:lnTo>
                  <a:lnTo>
                    <a:pt x="121954" y="121975"/>
                  </a:lnTo>
                  <a:lnTo>
                    <a:pt x="130636" y="111226"/>
                  </a:lnTo>
                  <a:lnTo>
                    <a:pt x="137153" y="98891"/>
                  </a:lnTo>
                  <a:lnTo>
                    <a:pt x="141204" y="85263"/>
                  </a:lnTo>
                  <a:lnTo>
                    <a:pt x="142494" y="71627"/>
                  </a:lnTo>
                  <a:lnTo>
                    <a:pt x="141019" y="57057"/>
                  </a:lnTo>
                  <a:lnTo>
                    <a:pt x="136795" y="43505"/>
                  </a:lnTo>
                  <a:lnTo>
                    <a:pt x="130125" y="31266"/>
                  </a:lnTo>
                  <a:lnTo>
                    <a:pt x="121311" y="20632"/>
                  </a:lnTo>
                  <a:lnTo>
                    <a:pt x="110655" y="11896"/>
                  </a:lnTo>
                  <a:lnTo>
                    <a:pt x="98458" y="5351"/>
                  </a:lnTo>
                  <a:lnTo>
                    <a:pt x="85024" y="129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121"/>
            <p:cNvSpPr/>
            <p:nvPr/>
          </p:nvSpPr>
          <p:spPr>
            <a:xfrm>
              <a:off x="7728204" y="5173219"/>
              <a:ext cx="143255" cy="143255"/>
            </a:xfrm>
            <a:custGeom>
              <a:avLst/>
              <a:gdLst/>
              <a:ahLst/>
              <a:cxnLst/>
              <a:rect l="l" t="t" r="r" b="b"/>
              <a:pathLst>
                <a:path w="143255" h="143255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7"/>
                  </a:lnTo>
                  <a:lnTo>
                    <a:pt x="1461" y="86124"/>
                  </a:lnTo>
                  <a:lnTo>
                    <a:pt x="5652" y="99613"/>
                  </a:lnTo>
                  <a:lnTo>
                    <a:pt x="12285" y="111806"/>
                  </a:lnTo>
                  <a:lnTo>
                    <a:pt x="21071" y="122417"/>
                  </a:lnTo>
                  <a:lnTo>
                    <a:pt x="31722" y="131155"/>
                  </a:lnTo>
                  <a:lnTo>
                    <a:pt x="43950" y="137733"/>
                  </a:lnTo>
                  <a:lnTo>
                    <a:pt x="57466" y="141862"/>
                  </a:lnTo>
                  <a:lnTo>
                    <a:pt x="71627" y="143255"/>
                  </a:lnTo>
                  <a:lnTo>
                    <a:pt x="86124" y="141794"/>
                  </a:lnTo>
                  <a:lnTo>
                    <a:pt x="99613" y="137603"/>
                  </a:lnTo>
                  <a:lnTo>
                    <a:pt x="111806" y="130970"/>
                  </a:lnTo>
                  <a:lnTo>
                    <a:pt x="122417" y="122184"/>
                  </a:lnTo>
                  <a:lnTo>
                    <a:pt x="131155" y="111533"/>
                  </a:lnTo>
                  <a:lnTo>
                    <a:pt x="137733" y="99305"/>
                  </a:lnTo>
                  <a:lnTo>
                    <a:pt x="141862" y="85789"/>
                  </a:lnTo>
                  <a:lnTo>
                    <a:pt x="143255" y="71627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122"/>
            <p:cNvSpPr/>
            <p:nvPr/>
          </p:nvSpPr>
          <p:spPr>
            <a:xfrm>
              <a:off x="8231124" y="4957573"/>
              <a:ext cx="143255" cy="142494"/>
            </a:xfrm>
            <a:custGeom>
              <a:avLst/>
              <a:gdLst/>
              <a:ahLst/>
              <a:cxnLst/>
              <a:rect l="l" t="t" r="r" b="b"/>
              <a:pathLst>
                <a:path w="143255" h="142494">
                  <a:moveTo>
                    <a:pt x="71627" y="0"/>
                  </a:moveTo>
                  <a:lnTo>
                    <a:pt x="57131" y="1461"/>
                  </a:lnTo>
                  <a:lnTo>
                    <a:pt x="43642" y="5652"/>
                  </a:lnTo>
                  <a:lnTo>
                    <a:pt x="31449" y="12285"/>
                  </a:lnTo>
                  <a:lnTo>
                    <a:pt x="20838" y="21071"/>
                  </a:lnTo>
                  <a:lnTo>
                    <a:pt x="12100" y="31722"/>
                  </a:lnTo>
                  <a:lnTo>
                    <a:pt x="5522" y="43950"/>
                  </a:lnTo>
                  <a:lnTo>
                    <a:pt x="1393" y="57466"/>
                  </a:lnTo>
                  <a:lnTo>
                    <a:pt x="0" y="71628"/>
                  </a:lnTo>
                  <a:lnTo>
                    <a:pt x="1476" y="85945"/>
                  </a:lnTo>
                  <a:lnTo>
                    <a:pt x="5710" y="99307"/>
                  </a:lnTo>
                  <a:lnTo>
                    <a:pt x="12409" y="111411"/>
                  </a:lnTo>
                  <a:lnTo>
                    <a:pt x="21280" y="121954"/>
                  </a:lnTo>
                  <a:lnTo>
                    <a:pt x="32029" y="130636"/>
                  </a:lnTo>
                  <a:lnTo>
                    <a:pt x="44364" y="137153"/>
                  </a:lnTo>
                  <a:lnTo>
                    <a:pt x="57992" y="141204"/>
                  </a:lnTo>
                  <a:lnTo>
                    <a:pt x="71627" y="142494"/>
                  </a:lnTo>
                  <a:lnTo>
                    <a:pt x="86198" y="141019"/>
                  </a:lnTo>
                  <a:lnTo>
                    <a:pt x="99750" y="136795"/>
                  </a:lnTo>
                  <a:lnTo>
                    <a:pt x="111989" y="130125"/>
                  </a:lnTo>
                  <a:lnTo>
                    <a:pt x="122623" y="121311"/>
                  </a:lnTo>
                  <a:lnTo>
                    <a:pt x="131359" y="110655"/>
                  </a:lnTo>
                  <a:lnTo>
                    <a:pt x="137904" y="98458"/>
                  </a:lnTo>
                  <a:lnTo>
                    <a:pt x="141965" y="85024"/>
                  </a:lnTo>
                  <a:lnTo>
                    <a:pt x="143255" y="71628"/>
                  </a:lnTo>
                  <a:lnTo>
                    <a:pt x="141794" y="57131"/>
                  </a:lnTo>
                  <a:lnTo>
                    <a:pt x="137603" y="43642"/>
                  </a:lnTo>
                  <a:lnTo>
                    <a:pt x="130970" y="31449"/>
                  </a:lnTo>
                  <a:lnTo>
                    <a:pt x="122184" y="20838"/>
                  </a:lnTo>
                  <a:lnTo>
                    <a:pt x="111533" y="12100"/>
                  </a:lnTo>
                  <a:lnTo>
                    <a:pt x="99305" y="5522"/>
                  </a:lnTo>
                  <a:lnTo>
                    <a:pt x="85789" y="139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123"/>
            <p:cNvSpPr/>
            <p:nvPr/>
          </p:nvSpPr>
          <p:spPr>
            <a:xfrm>
              <a:off x="4343400" y="3804667"/>
              <a:ext cx="4608576" cy="2519933"/>
            </a:xfrm>
            <a:custGeom>
              <a:avLst/>
              <a:gdLst/>
              <a:ahLst/>
              <a:cxnLst/>
              <a:rect l="l" t="t" r="r" b="b"/>
              <a:pathLst>
                <a:path w="4608576" h="2519933">
                  <a:moveTo>
                    <a:pt x="0" y="0"/>
                  </a:moveTo>
                  <a:lnTo>
                    <a:pt x="0" y="2519933"/>
                  </a:lnTo>
                  <a:lnTo>
                    <a:pt x="4608576" y="2519933"/>
                  </a:lnTo>
                  <a:lnTo>
                    <a:pt x="4608576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64"/>
            <p:cNvSpPr/>
            <p:nvPr/>
          </p:nvSpPr>
          <p:spPr>
            <a:xfrm>
              <a:off x="5291328" y="2983993"/>
              <a:ext cx="84581" cy="89153"/>
            </a:xfrm>
            <a:custGeom>
              <a:avLst/>
              <a:gdLst/>
              <a:ahLst/>
              <a:cxnLst/>
              <a:rect l="l" t="t" r="r" b="b"/>
              <a:pathLst>
                <a:path w="84581" h="89153">
                  <a:moveTo>
                    <a:pt x="41910" y="0"/>
                  </a:moveTo>
                  <a:lnTo>
                    <a:pt x="28361" y="2409"/>
                  </a:lnTo>
                  <a:lnTo>
                    <a:pt x="16596" y="9128"/>
                  </a:lnTo>
                  <a:lnTo>
                    <a:pt x="7420" y="19390"/>
                  </a:lnTo>
                  <a:lnTo>
                    <a:pt x="1640" y="32427"/>
                  </a:lnTo>
                  <a:lnTo>
                    <a:pt x="0" y="44957"/>
                  </a:lnTo>
                  <a:lnTo>
                    <a:pt x="2346" y="59476"/>
                  </a:lnTo>
                  <a:lnTo>
                    <a:pt x="8833" y="71973"/>
                  </a:lnTo>
                  <a:lnTo>
                    <a:pt x="18632" y="81619"/>
                  </a:lnTo>
                  <a:lnTo>
                    <a:pt x="30913" y="87586"/>
                  </a:lnTo>
                  <a:lnTo>
                    <a:pt x="41910" y="89153"/>
                  </a:lnTo>
                  <a:lnTo>
                    <a:pt x="55845" y="86748"/>
                  </a:lnTo>
                  <a:lnTo>
                    <a:pt x="67841" y="80071"/>
                  </a:lnTo>
                  <a:lnTo>
                    <a:pt x="77130" y="69929"/>
                  </a:lnTo>
                  <a:lnTo>
                    <a:pt x="82944" y="57130"/>
                  </a:lnTo>
                  <a:lnTo>
                    <a:pt x="84581" y="44957"/>
                  </a:lnTo>
                  <a:lnTo>
                    <a:pt x="82307" y="30297"/>
                  </a:lnTo>
                  <a:lnTo>
                    <a:pt x="75981" y="17728"/>
                  </a:lnTo>
                  <a:lnTo>
                    <a:pt x="66352" y="7996"/>
                  </a:lnTo>
                  <a:lnTo>
                    <a:pt x="54165" y="185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63"/>
            <p:cNvSpPr/>
            <p:nvPr/>
          </p:nvSpPr>
          <p:spPr>
            <a:xfrm>
              <a:off x="5377434" y="3208021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7946" y="2445"/>
                  </a:lnTo>
                  <a:lnTo>
                    <a:pt x="16079" y="9231"/>
                  </a:lnTo>
                  <a:lnTo>
                    <a:pt x="7012" y="19526"/>
                  </a:lnTo>
                  <a:lnTo>
                    <a:pt x="1451" y="32503"/>
                  </a:lnTo>
                  <a:lnTo>
                    <a:pt x="0" y="44196"/>
                  </a:lnTo>
                  <a:lnTo>
                    <a:pt x="2228" y="58972"/>
                  </a:lnTo>
                  <a:lnTo>
                    <a:pt x="8455" y="71616"/>
                  </a:lnTo>
                  <a:lnTo>
                    <a:pt x="17996" y="81361"/>
                  </a:lnTo>
                  <a:lnTo>
                    <a:pt x="30165" y="87440"/>
                  </a:lnTo>
                  <a:lnTo>
                    <a:pt x="41910" y="89153"/>
                  </a:lnTo>
                  <a:lnTo>
                    <a:pt x="55458" y="86744"/>
                  </a:lnTo>
                  <a:lnTo>
                    <a:pt x="67223" y="80025"/>
                  </a:lnTo>
                  <a:lnTo>
                    <a:pt x="76399" y="69763"/>
                  </a:lnTo>
                  <a:lnTo>
                    <a:pt x="82179" y="56726"/>
                  </a:lnTo>
                  <a:lnTo>
                    <a:pt x="83820" y="44196"/>
                  </a:lnTo>
                  <a:lnTo>
                    <a:pt x="81473" y="29677"/>
                  </a:lnTo>
                  <a:lnTo>
                    <a:pt x="74986" y="17180"/>
                  </a:lnTo>
                  <a:lnTo>
                    <a:pt x="65187" y="7534"/>
                  </a:lnTo>
                  <a:lnTo>
                    <a:pt x="52906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62"/>
            <p:cNvSpPr/>
            <p:nvPr/>
          </p:nvSpPr>
          <p:spPr>
            <a:xfrm>
              <a:off x="5078730" y="3208021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8245" y="2445"/>
                  </a:lnTo>
                  <a:lnTo>
                    <a:pt x="16403" y="9231"/>
                  </a:lnTo>
                  <a:lnTo>
                    <a:pt x="7213" y="19526"/>
                  </a:lnTo>
                  <a:lnTo>
                    <a:pt x="1504" y="32503"/>
                  </a:lnTo>
                  <a:lnTo>
                    <a:pt x="0" y="44196"/>
                  </a:lnTo>
                  <a:lnTo>
                    <a:pt x="2305" y="58972"/>
                  </a:lnTo>
                  <a:lnTo>
                    <a:pt x="8684" y="71616"/>
                  </a:lnTo>
                  <a:lnTo>
                    <a:pt x="18330" y="81361"/>
                  </a:lnTo>
                  <a:lnTo>
                    <a:pt x="30436" y="87440"/>
                  </a:lnTo>
                  <a:lnTo>
                    <a:pt x="41910" y="89153"/>
                  </a:lnTo>
                  <a:lnTo>
                    <a:pt x="55755" y="86744"/>
                  </a:lnTo>
                  <a:lnTo>
                    <a:pt x="67548" y="80025"/>
                  </a:lnTo>
                  <a:lnTo>
                    <a:pt x="76604" y="69763"/>
                  </a:lnTo>
                  <a:lnTo>
                    <a:pt x="82236" y="56726"/>
                  </a:lnTo>
                  <a:lnTo>
                    <a:pt x="83820" y="44196"/>
                  </a:lnTo>
                  <a:lnTo>
                    <a:pt x="81552" y="29677"/>
                  </a:lnTo>
                  <a:lnTo>
                    <a:pt x="75218" y="17180"/>
                  </a:lnTo>
                  <a:lnTo>
                    <a:pt x="65522" y="7534"/>
                  </a:lnTo>
                  <a:lnTo>
                    <a:pt x="53170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61254" y="2983993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8361" y="2409"/>
                  </a:lnTo>
                  <a:lnTo>
                    <a:pt x="16596" y="9128"/>
                  </a:lnTo>
                  <a:lnTo>
                    <a:pt x="7420" y="19390"/>
                  </a:lnTo>
                  <a:lnTo>
                    <a:pt x="1640" y="32427"/>
                  </a:lnTo>
                  <a:lnTo>
                    <a:pt x="0" y="44957"/>
                  </a:lnTo>
                  <a:lnTo>
                    <a:pt x="2346" y="59476"/>
                  </a:lnTo>
                  <a:lnTo>
                    <a:pt x="8833" y="71973"/>
                  </a:lnTo>
                  <a:lnTo>
                    <a:pt x="18632" y="81619"/>
                  </a:lnTo>
                  <a:lnTo>
                    <a:pt x="30913" y="87586"/>
                  </a:lnTo>
                  <a:lnTo>
                    <a:pt x="41910" y="89153"/>
                  </a:lnTo>
                  <a:lnTo>
                    <a:pt x="55873" y="86708"/>
                  </a:lnTo>
                  <a:lnTo>
                    <a:pt x="67740" y="79922"/>
                  </a:lnTo>
                  <a:lnTo>
                    <a:pt x="76807" y="69627"/>
                  </a:lnTo>
                  <a:lnTo>
                    <a:pt x="82368" y="56650"/>
                  </a:lnTo>
                  <a:lnTo>
                    <a:pt x="83820" y="44957"/>
                  </a:lnTo>
                  <a:lnTo>
                    <a:pt x="81591" y="30181"/>
                  </a:lnTo>
                  <a:lnTo>
                    <a:pt x="75364" y="17537"/>
                  </a:lnTo>
                  <a:lnTo>
                    <a:pt x="65823" y="7792"/>
                  </a:lnTo>
                  <a:lnTo>
                    <a:pt x="53654" y="1713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5250180" y="3163825"/>
              <a:ext cx="83820" cy="88392"/>
            </a:xfrm>
            <a:custGeom>
              <a:avLst/>
              <a:gdLst/>
              <a:ahLst/>
              <a:cxnLst/>
              <a:rect l="l" t="t" r="r" b="b"/>
              <a:pathLst>
                <a:path w="83820" h="88392">
                  <a:moveTo>
                    <a:pt x="41910" y="0"/>
                  </a:moveTo>
                  <a:lnTo>
                    <a:pt x="28245" y="2445"/>
                  </a:lnTo>
                  <a:lnTo>
                    <a:pt x="16403" y="9231"/>
                  </a:lnTo>
                  <a:lnTo>
                    <a:pt x="7213" y="19526"/>
                  </a:lnTo>
                  <a:lnTo>
                    <a:pt x="1504" y="32503"/>
                  </a:lnTo>
                  <a:lnTo>
                    <a:pt x="0" y="44196"/>
                  </a:lnTo>
                  <a:lnTo>
                    <a:pt x="2346" y="58714"/>
                  </a:lnTo>
                  <a:lnTo>
                    <a:pt x="8833" y="71211"/>
                  </a:lnTo>
                  <a:lnTo>
                    <a:pt x="18632" y="80857"/>
                  </a:lnTo>
                  <a:lnTo>
                    <a:pt x="30913" y="86824"/>
                  </a:lnTo>
                  <a:lnTo>
                    <a:pt x="41910" y="88392"/>
                  </a:lnTo>
                  <a:lnTo>
                    <a:pt x="55873" y="85946"/>
                  </a:lnTo>
                  <a:lnTo>
                    <a:pt x="67740" y="79160"/>
                  </a:lnTo>
                  <a:lnTo>
                    <a:pt x="76807" y="68865"/>
                  </a:lnTo>
                  <a:lnTo>
                    <a:pt x="82368" y="55888"/>
                  </a:lnTo>
                  <a:lnTo>
                    <a:pt x="83820" y="44196"/>
                  </a:lnTo>
                  <a:lnTo>
                    <a:pt x="81552" y="29677"/>
                  </a:lnTo>
                  <a:lnTo>
                    <a:pt x="75218" y="17180"/>
                  </a:lnTo>
                  <a:lnTo>
                    <a:pt x="65522" y="7534"/>
                  </a:lnTo>
                  <a:lnTo>
                    <a:pt x="53170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59"/>
            <p:cNvSpPr/>
            <p:nvPr/>
          </p:nvSpPr>
          <p:spPr>
            <a:xfrm>
              <a:off x="5632704" y="3073147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8245" y="2445"/>
                  </a:lnTo>
                  <a:lnTo>
                    <a:pt x="16403" y="9231"/>
                  </a:lnTo>
                  <a:lnTo>
                    <a:pt x="7213" y="19526"/>
                  </a:lnTo>
                  <a:lnTo>
                    <a:pt x="1504" y="32503"/>
                  </a:lnTo>
                  <a:lnTo>
                    <a:pt x="0" y="44196"/>
                  </a:lnTo>
                  <a:lnTo>
                    <a:pt x="2305" y="58972"/>
                  </a:lnTo>
                  <a:lnTo>
                    <a:pt x="8684" y="71616"/>
                  </a:lnTo>
                  <a:lnTo>
                    <a:pt x="18330" y="81361"/>
                  </a:lnTo>
                  <a:lnTo>
                    <a:pt x="30436" y="87440"/>
                  </a:lnTo>
                  <a:lnTo>
                    <a:pt x="41910" y="89153"/>
                  </a:lnTo>
                  <a:lnTo>
                    <a:pt x="55755" y="86744"/>
                  </a:lnTo>
                  <a:lnTo>
                    <a:pt x="67548" y="80025"/>
                  </a:lnTo>
                  <a:lnTo>
                    <a:pt x="76604" y="69763"/>
                  </a:lnTo>
                  <a:lnTo>
                    <a:pt x="82236" y="56726"/>
                  </a:lnTo>
                  <a:lnTo>
                    <a:pt x="83820" y="44196"/>
                  </a:lnTo>
                  <a:lnTo>
                    <a:pt x="81552" y="29677"/>
                  </a:lnTo>
                  <a:lnTo>
                    <a:pt x="75218" y="17180"/>
                  </a:lnTo>
                  <a:lnTo>
                    <a:pt x="65522" y="7534"/>
                  </a:lnTo>
                  <a:lnTo>
                    <a:pt x="53170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58"/>
            <p:cNvSpPr/>
            <p:nvPr/>
          </p:nvSpPr>
          <p:spPr>
            <a:xfrm>
              <a:off x="5037582" y="3073147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8245" y="2445"/>
                  </a:lnTo>
                  <a:lnTo>
                    <a:pt x="16403" y="9231"/>
                  </a:lnTo>
                  <a:lnTo>
                    <a:pt x="7213" y="19526"/>
                  </a:lnTo>
                  <a:lnTo>
                    <a:pt x="1504" y="32503"/>
                  </a:lnTo>
                  <a:lnTo>
                    <a:pt x="0" y="44196"/>
                  </a:lnTo>
                  <a:lnTo>
                    <a:pt x="2305" y="58972"/>
                  </a:lnTo>
                  <a:lnTo>
                    <a:pt x="8684" y="71616"/>
                  </a:lnTo>
                  <a:lnTo>
                    <a:pt x="18330" y="81361"/>
                  </a:lnTo>
                  <a:lnTo>
                    <a:pt x="30436" y="87440"/>
                  </a:lnTo>
                  <a:lnTo>
                    <a:pt x="41910" y="89153"/>
                  </a:lnTo>
                  <a:lnTo>
                    <a:pt x="55755" y="86744"/>
                  </a:lnTo>
                  <a:lnTo>
                    <a:pt x="67548" y="80025"/>
                  </a:lnTo>
                  <a:lnTo>
                    <a:pt x="76604" y="69763"/>
                  </a:lnTo>
                  <a:lnTo>
                    <a:pt x="82236" y="56726"/>
                  </a:lnTo>
                  <a:lnTo>
                    <a:pt x="83820" y="44196"/>
                  </a:lnTo>
                  <a:lnTo>
                    <a:pt x="81552" y="29677"/>
                  </a:lnTo>
                  <a:lnTo>
                    <a:pt x="75218" y="17180"/>
                  </a:lnTo>
                  <a:lnTo>
                    <a:pt x="65522" y="7534"/>
                  </a:lnTo>
                  <a:lnTo>
                    <a:pt x="53170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54"/>
            <p:cNvSpPr/>
            <p:nvPr/>
          </p:nvSpPr>
          <p:spPr>
            <a:xfrm>
              <a:off x="4991100" y="2249425"/>
              <a:ext cx="720851" cy="360425"/>
            </a:xfrm>
            <a:custGeom>
              <a:avLst/>
              <a:gdLst/>
              <a:ahLst/>
              <a:cxnLst/>
              <a:rect l="l" t="t" r="r" b="b"/>
              <a:pathLst>
                <a:path w="720851" h="360425">
                  <a:moveTo>
                    <a:pt x="0" y="0"/>
                  </a:moveTo>
                  <a:lnTo>
                    <a:pt x="0" y="360425"/>
                  </a:lnTo>
                  <a:lnTo>
                    <a:pt x="720851" y="360425"/>
                  </a:lnTo>
                  <a:lnTo>
                    <a:pt x="720851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833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55"/>
            <p:cNvSpPr/>
            <p:nvPr/>
          </p:nvSpPr>
          <p:spPr>
            <a:xfrm>
              <a:off x="5338826" y="2609851"/>
              <a:ext cx="25400" cy="274320"/>
            </a:xfrm>
            <a:custGeom>
              <a:avLst/>
              <a:gdLst/>
              <a:ahLst/>
              <a:cxnLst/>
              <a:rect l="l" t="t" r="r" b="b"/>
              <a:pathLst>
                <a:path w="25400" h="274320">
                  <a:moveTo>
                    <a:pt x="0" y="0"/>
                  </a:moveTo>
                  <a:lnTo>
                    <a:pt x="0" y="274320"/>
                  </a:lnTo>
                  <a:lnTo>
                    <a:pt x="25400" y="274320"/>
                  </a:lnTo>
                  <a:lnTo>
                    <a:pt x="2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56"/>
            <p:cNvSpPr/>
            <p:nvPr/>
          </p:nvSpPr>
          <p:spPr>
            <a:xfrm>
              <a:off x="5338826" y="2609851"/>
              <a:ext cx="25400" cy="274320"/>
            </a:xfrm>
            <a:custGeom>
              <a:avLst/>
              <a:gdLst/>
              <a:ahLst/>
              <a:cxnLst/>
              <a:rect l="l" t="t" r="r" b="b"/>
              <a:pathLst>
                <a:path w="25400" h="274320">
                  <a:moveTo>
                    <a:pt x="0" y="0"/>
                  </a:moveTo>
                  <a:lnTo>
                    <a:pt x="0" y="274320"/>
                  </a:lnTo>
                  <a:lnTo>
                    <a:pt x="25400" y="274320"/>
                  </a:lnTo>
                  <a:lnTo>
                    <a:pt x="2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57"/>
            <p:cNvSpPr/>
            <p:nvPr/>
          </p:nvSpPr>
          <p:spPr>
            <a:xfrm>
              <a:off x="5329428" y="2031493"/>
              <a:ext cx="76200" cy="220979"/>
            </a:xfrm>
            <a:custGeom>
              <a:avLst/>
              <a:gdLst/>
              <a:ahLst/>
              <a:cxnLst/>
              <a:rect l="l" t="t" r="r" b="b"/>
              <a:pathLst>
                <a:path w="76200" h="220979">
                  <a:moveTo>
                    <a:pt x="42672" y="76199"/>
                  </a:moveTo>
                  <a:lnTo>
                    <a:pt x="76200" y="76200"/>
                  </a:lnTo>
                  <a:lnTo>
                    <a:pt x="42672" y="64007"/>
                  </a:lnTo>
                  <a:lnTo>
                    <a:pt x="41910" y="60198"/>
                  </a:lnTo>
                  <a:lnTo>
                    <a:pt x="38100" y="58674"/>
                  </a:lnTo>
                  <a:lnTo>
                    <a:pt x="35051" y="60198"/>
                  </a:lnTo>
                  <a:lnTo>
                    <a:pt x="33527" y="64007"/>
                  </a:lnTo>
                  <a:lnTo>
                    <a:pt x="33527" y="216407"/>
                  </a:lnTo>
                  <a:lnTo>
                    <a:pt x="35051" y="219455"/>
                  </a:lnTo>
                  <a:lnTo>
                    <a:pt x="38100" y="220979"/>
                  </a:lnTo>
                  <a:lnTo>
                    <a:pt x="41910" y="219455"/>
                  </a:lnTo>
                  <a:lnTo>
                    <a:pt x="42672" y="216407"/>
                  </a:lnTo>
                  <a:lnTo>
                    <a:pt x="42672" y="76199"/>
                  </a:lnTo>
                  <a:close/>
                </a:path>
                <a:path w="76200" h="220979">
                  <a:moveTo>
                    <a:pt x="35051" y="60198"/>
                  </a:moveTo>
                  <a:lnTo>
                    <a:pt x="38100" y="58674"/>
                  </a:lnTo>
                  <a:lnTo>
                    <a:pt x="41910" y="60198"/>
                  </a:lnTo>
                  <a:lnTo>
                    <a:pt x="42672" y="64007"/>
                  </a:lnTo>
                  <a:lnTo>
                    <a:pt x="76200" y="762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3528" y="76199"/>
                  </a:lnTo>
                  <a:lnTo>
                    <a:pt x="33527" y="64007"/>
                  </a:lnTo>
                  <a:lnTo>
                    <a:pt x="35051" y="601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53"/>
            <p:cNvSpPr/>
            <p:nvPr/>
          </p:nvSpPr>
          <p:spPr>
            <a:xfrm>
              <a:off x="6371082" y="2973325"/>
              <a:ext cx="83820" cy="88392"/>
            </a:xfrm>
            <a:custGeom>
              <a:avLst/>
              <a:gdLst/>
              <a:ahLst/>
              <a:cxnLst/>
              <a:rect l="l" t="t" r="r" b="b"/>
              <a:pathLst>
                <a:path w="83820" h="88392">
                  <a:moveTo>
                    <a:pt x="41909" y="0"/>
                  </a:moveTo>
                  <a:lnTo>
                    <a:pt x="28245" y="2445"/>
                  </a:lnTo>
                  <a:lnTo>
                    <a:pt x="16403" y="9231"/>
                  </a:lnTo>
                  <a:lnTo>
                    <a:pt x="7213" y="19526"/>
                  </a:lnTo>
                  <a:lnTo>
                    <a:pt x="1504" y="32503"/>
                  </a:lnTo>
                  <a:lnTo>
                    <a:pt x="0" y="44196"/>
                  </a:lnTo>
                  <a:lnTo>
                    <a:pt x="2346" y="58714"/>
                  </a:lnTo>
                  <a:lnTo>
                    <a:pt x="8833" y="71211"/>
                  </a:lnTo>
                  <a:lnTo>
                    <a:pt x="18632" y="80857"/>
                  </a:lnTo>
                  <a:lnTo>
                    <a:pt x="30913" y="86824"/>
                  </a:lnTo>
                  <a:lnTo>
                    <a:pt x="41909" y="88392"/>
                  </a:lnTo>
                  <a:lnTo>
                    <a:pt x="55873" y="85946"/>
                  </a:lnTo>
                  <a:lnTo>
                    <a:pt x="67740" y="79160"/>
                  </a:lnTo>
                  <a:lnTo>
                    <a:pt x="76807" y="68865"/>
                  </a:lnTo>
                  <a:lnTo>
                    <a:pt x="82368" y="55888"/>
                  </a:lnTo>
                  <a:lnTo>
                    <a:pt x="83820" y="44196"/>
                  </a:lnTo>
                  <a:lnTo>
                    <a:pt x="81552" y="29677"/>
                  </a:lnTo>
                  <a:lnTo>
                    <a:pt x="75218" y="17180"/>
                  </a:lnTo>
                  <a:lnTo>
                    <a:pt x="65522" y="7534"/>
                  </a:lnTo>
                  <a:lnTo>
                    <a:pt x="53170" y="1567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51"/>
            <p:cNvSpPr/>
            <p:nvPr/>
          </p:nvSpPr>
          <p:spPr>
            <a:xfrm>
              <a:off x="6456426" y="3196591"/>
              <a:ext cx="84581" cy="89153"/>
            </a:xfrm>
            <a:custGeom>
              <a:avLst/>
              <a:gdLst/>
              <a:ahLst/>
              <a:cxnLst/>
              <a:rect l="l" t="t" r="r" b="b"/>
              <a:pathLst>
                <a:path w="84581" h="89153">
                  <a:moveTo>
                    <a:pt x="42672" y="0"/>
                  </a:moveTo>
                  <a:lnTo>
                    <a:pt x="28852" y="2446"/>
                  </a:lnTo>
                  <a:lnTo>
                    <a:pt x="16932" y="9210"/>
                  </a:lnTo>
                  <a:lnTo>
                    <a:pt x="7657" y="19426"/>
                  </a:lnTo>
                  <a:lnTo>
                    <a:pt x="1775" y="32228"/>
                  </a:lnTo>
                  <a:lnTo>
                    <a:pt x="0" y="44957"/>
                  </a:lnTo>
                  <a:lnTo>
                    <a:pt x="2314" y="59359"/>
                  </a:lnTo>
                  <a:lnTo>
                    <a:pt x="8745" y="71780"/>
                  </a:lnTo>
                  <a:lnTo>
                    <a:pt x="18527" y="81414"/>
                  </a:lnTo>
                  <a:lnTo>
                    <a:pt x="30891" y="87452"/>
                  </a:lnTo>
                  <a:lnTo>
                    <a:pt x="42672" y="89153"/>
                  </a:lnTo>
                  <a:lnTo>
                    <a:pt x="56336" y="86708"/>
                  </a:lnTo>
                  <a:lnTo>
                    <a:pt x="68178" y="79922"/>
                  </a:lnTo>
                  <a:lnTo>
                    <a:pt x="77368" y="69627"/>
                  </a:lnTo>
                  <a:lnTo>
                    <a:pt x="83077" y="56650"/>
                  </a:lnTo>
                  <a:lnTo>
                    <a:pt x="84581" y="44957"/>
                  </a:lnTo>
                  <a:lnTo>
                    <a:pt x="82276" y="30478"/>
                  </a:lnTo>
                  <a:lnTo>
                    <a:pt x="75897" y="17862"/>
                  </a:lnTo>
                  <a:lnTo>
                    <a:pt x="66251" y="7997"/>
                  </a:lnTo>
                  <a:lnTo>
                    <a:pt x="54145" y="1770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52"/>
            <p:cNvSpPr/>
            <p:nvPr/>
          </p:nvSpPr>
          <p:spPr>
            <a:xfrm>
              <a:off x="6329934" y="3152395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7946" y="2445"/>
                  </a:lnTo>
                  <a:lnTo>
                    <a:pt x="16079" y="9231"/>
                  </a:lnTo>
                  <a:lnTo>
                    <a:pt x="7012" y="19526"/>
                  </a:lnTo>
                  <a:lnTo>
                    <a:pt x="1451" y="32503"/>
                  </a:lnTo>
                  <a:lnTo>
                    <a:pt x="0" y="44196"/>
                  </a:lnTo>
                  <a:lnTo>
                    <a:pt x="2228" y="58972"/>
                  </a:lnTo>
                  <a:lnTo>
                    <a:pt x="8455" y="71616"/>
                  </a:lnTo>
                  <a:lnTo>
                    <a:pt x="17996" y="81361"/>
                  </a:lnTo>
                  <a:lnTo>
                    <a:pt x="30165" y="87440"/>
                  </a:lnTo>
                  <a:lnTo>
                    <a:pt x="41910" y="89153"/>
                  </a:lnTo>
                  <a:lnTo>
                    <a:pt x="55458" y="86744"/>
                  </a:lnTo>
                  <a:lnTo>
                    <a:pt x="67223" y="80025"/>
                  </a:lnTo>
                  <a:lnTo>
                    <a:pt x="76399" y="69763"/>
                  </a:lnTo>
                  <a:lnTo>
                    <a:pt x="82179" y="56726"/>
                  </a:lnTo>
                  <a:lnTo>
                    <a:pt x="83820" y="44196"/>
                  </a:lnTo>
                  <a:lnTo>
                    <a:pt x="81473" y="29677"/>
                  </a:lnTo>
                  <a:lnTo>
                    <a:pt x="74986" y="17180"/>
                  </a:lnTo>
                  <a:lnTo>
                    <a:pt x="65187" y="7534"/>
                  </a:lnTo>
                  <a:lnTo>
                    <a:pt x="52906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50"/>
            <p:cNvSpPr/>
            <p:nvPr/>
          </p:nvSpPr>
          <p:spPr>
            <a:xfrm>
              <a:off x="6158484" y="3196591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8064" y="2487"/>
                  </a:lnTo>
                  <a:lnTo>
                    <a:pt x="16271" y="9357"/>
                  </a:lnTo>
                  <a:lnTo>
                    <a:pt x="7215" y="19724"/>
                  </a:lnTo>
                  <a:lnTo>
                    <a:pt x="1583" y="32698"/>
                  </a:lnTo>
                  <a:lnTo>
                    <a:pt x="0" y="44957"/>
                  </a:lnTo>
                  <a:lnTo>
                    <a:pt x="2267" y="59476"/>
                  </a:lnTo>
                  <a:lnTo>
                    <a:pt x="8601" y="71973"/>
                  </a:lnTo>
                  <a:lnTo>
                    <a:pt x="18297" y="81619"/>
                  </a:lnTo>
                  <a:lnTo>
                    <a:pt x="30649" y="87586"/>
                  </a:lnTo>
                  <a:lnTo>
                    <a:pt x="41910" y="89153"/>
                  </a:lnTo>
                  <a:lnTo>
                    <a:pt x="55574" y="86708"/>
                  </a:lnTo>
                  <a:lnTo>
                    <a:pt x="67416" y="79922"/>
                  </a:lnTo>
                  <a:lnTo>
                    <a:pt x="76606" y="69627"/>
                  </a:lnTo>
                  <a:lnTo>
                    <a:pt x="82315" y="56650"/>
                  </a:lnTo>
                  <a:lnTo>
                    <a:pt x="83820" y="44957"/>
                  </a:lnTo>
                  <a:lnTo>
                    <a:pt x="81514" y="30478"/>
                  </a:lnTo>
                  <a:lnTo>
                    <a:pt x="75135" y="17862"/>
                  </a:lnTo>
                  <a:lnTo>
                    <a:pt x="65489" y="7997"/>
                  </a:lnTo>
                  <a:lnTo>
                    <a:pt x="53383" y="177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49"/>
            <p:cNvSpPr/>
            <p:nvPr/>
          </p:nvSpPr>
          <p:spPr>
            <a:xfrm>
              <a:off x="6541008" y="2973325"/>
              <a:ext cx="83820" cy="88392"/>
            </a:xfrm>
            <a:custGeom>
              <a:avLst/>
              <a:gdLst/>
              <a:ahLst/>
              <a:cxnLst/>
              <a:rect l="l" t="t" r="r" b="b"/>
              <a:pathLst>
                <a:path w="83820" h="88392">
                  <a:moveTo>
                    <a:pt x="41910" y="0"/>
                  </a:moveTo>
                  <a:lnTo>
                    <a:pt x="27946" y="2445"/>
                  </a:lnTo>
                  <a:lnTo>
                    <a:pt x="16079" y="9231"/>
                  </a:lnTo>
                  <a:lnTo>
                    <a:pt x="7012" y="19526"/>
                  </a:lnTo>
                  <a:lnTo>
                    <a:pt x="1451" y="32503"/>
                  </a:lnTo>
                  <a:lnTo>
                    <a:pt x="0" y="44196"/>
                  </a:lnTo>
                  <a:lnTo>
                    <a:pt x="2267" y="58714"/>
                  </a:lnTo>
                  <a:lnTo>
                    <a:pt x="8601" y="71211"/>
                  </a:lnTo>
                  <a:lnTo>
                    <a:pt x="18297" y="80857"/>
                  </a:lnTo>
                  <a:lnTo>
                    <a:pt x="30649" y="86824"/>
                  </a:lnTo>
                  <a:lnTo>
                    <a:pt x="41910" y="88392"/>
                  </a:lnTo>
                  <a:lnTo>
                    <a:pt x="55574" y="85946"/>
                  </a:lnTo>
                  <a:lnTo>
                    <a:pt x="67416" y="79160"/>
                  </a:lnTo>
                  <a:lnTo>
                    <a:pt x="76606" y="68865"/>
                  </a:lnTo>
                  <a:lnTo>
                    <a:pt x="82315" y="55888"/>
                  </a:lnTo>
                  <a:lnTo>
                    <a:pt x="83820" y="44196"/>
                  </a:lnTo>
                  <a:lnTo>
                    <a:pt x="81473" y="29677"/>
                  </a:lnTo>
                  <a:lnTo>
                    <a:pt x="74986" y="17180"/>
                  </a:lnTo>
                  <a:lnTo>
                    <a:pt x="65187" y="7534"/>
                  </a:lnTo>
                  <a:lnTo>
                    <a:pt x="52906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48"/>
            <p:cNvSpPr/>
            <p:nvPr/>
          </p:nvSpPr>
          <p:spPr>
            <a:xfrm>
              <a:off x="6712458" y="3061717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8064" y="2487"/>
                  </a:lnTo>
                  <a:lnTo>
                    <a:pt x="16271" y="9357"/>
                  </a:lnTo>
                  <a:lnTo>
                    <a:pt x="7215" y="19724"/>
                  </a:lnTo>
                  <a:lnTo>
                    <a:pt x="1583" y="32698"/>
                  </a:lnTo>
                  <a:lnTo>
                    <a:pt x="0" y="44957"/>
                  </a:lnTo>
                  <a:lnTo>
                    <a:pt x="2267" y="59476"/>
                  </a:lnTo>
                  <a:lnTo>
                    <a:pt x="8601" y="71973"/>
                  </a:lnTo>
                  <a:lnTo>
                    <a:pt x="18297" y="81619"/>
                  </a:lnTo>
                  <a:lnTo>
                    <a:pt x="30649" y="87586"/>
                  </a:lnTo>
                  <a:lnTo>
                    <a:pt x="41910" y="89153"/>
                  </a:lnTo>
                  <a:lnTo>
                    <a:pt x="55574" y="86708"/>
                  </a:lnTo>
                  <a:lnTo>
                    <a:pt x="67416" y="79922"/>
                  </a:lnTo>
                  <a:lnTo>
                    <a:pt x="76606" y="69627"/>
                  </a:lnTo>
                  <a:lnTo>
                    <a:pt x="82315" y="56650"/>
                  </a:lnTo>
                  <a:lnTo>
                    <a:pt x="83820" y="44957"/>
                  </a:lnTo>
                  <a:lnTo>
                    <a:pt x="81514" y="30478"/>
                  </a:lnTo>
                  <a:lnTo>
                    <a:pt x="75135" y="17862"/>
                  </a:lnTo>
                  <a:lnTo>
                    <a:pt x="65489" y="7997"/>
                  </a:lnTo>
                  <a:lnTo>
                    <a:pt x="53383" y="177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5" name="object 47"/>
            <p:cNvSpPr/>
            <p:nvPr/>
          </p:nvSpPr>
          <p:spPr>
            <a:xfrm>
              <a:off x="6116574" y="3061717"/>
              <a:ext cx="84581" cy="89153"/>
            </a:xfrm>
            <a:custGeom>
              <a:avLst/>
              <a:gdLst/>
              <a:ahLst/>
              <a:cxnLst/>
              <a:rect l="l" t="t" r="r" b="b"/>
              <a:pathLst>
                <a:path w="84581" h="89153">
                  <a:moveTo>
                    <a:pt x="42672" y="0"/>
                  </a:moveTo>
                  <a:lnTo>
                    <a:pt x="28852" y="2446"/>
                  </a:lnTo>
                  <a:lnTo>
                    <a:pt x="16932" y="9210"/>
                  </a:lnTo>
                  <a:lnTo>
                    <a:pt x="7657" y="19426"/>
                  </a:lnTo>
                  <a:lnTo>
                    <a:pt x="1775" y="32228"/>
                  </a:lnTo>
                  <a:lnTo>
                    <a:pt x="0" y="44957"/>
                  </a:lnTo>
                  <a:lnTo>
                    <a:pt x="2314" y="59359"/>
                  </a:lnTo>
                  <a:lnTo>
                    <a:pt x="8745" y="71780"/>
                  </a:lnTo>
                  <a:lnTo>
                    <a:pt x="18527" y="81414"/>
                  </a:lnTo>
                  <a:lnTo>
                    <a:pt x="30891" y="87452"/>
                  </a:lnTo>
                  <a:lnTo>
                    <a:pt x="42672" y="89153"/>
                  </a:lnTo>
                  <a:lnTo>
                    <a:pt x="56336" y="86708"/>
                  </a:lnTo>
                  <a:lnTo>
                    <a:pt x="68178" y="79922"/>
                  </a:lnTo>
                  <a:lnTo>
                    <a:pt x="77368" y="69627"/>
                  </a:lnTo>
                  <a:lnTo>
                    <a:pt x="83077" y="56650"/>
                  </a:lnTo>
                  <a:lnTo>
                    <a:pt x="84581" y="44957"/>
                  </a:lnTo>
                  <a:lnTo>
                    <a:pt x="82276" y="30478"/>
                  </a:lnTo>
                  <a:lnTo>
                    <a:pt x="75897" y="17862"/>
                  </a:lnTo>
                  <a:lnTo>
                    <a:pt x="66251" y="7997"/>
                  </a:lnTo>
                  <a:lnTo>
                    <a:pt x="54145" y="1770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46"/>
            <p:cNvSpPr/>
            <p:nvPr/>
          </p:nvSpPr>
          <p:spPr>
            <a:xfrm>
              <a:off x="8026908" y="2973325"/>
              <a:ext cx="83820" cy="88392"/>
            </a:xfrm>
            <a:custGeom>
              <a:avLst/>
              <a:gdLst/>
              <a:ahLst/>
              <a:cxnLst/>
              <a:rect l="l" t="t" r="r" b="b"/>
              <a:pathLst>
                <a:path w="83820" h="88392">
                  <a:moveTo>
                    <a:pt x="41910" y="0"/>
                  </a:moveTo>
                  <a:lnTo>
                    <a:pt x="27946" y="2445"/>
                  </a:lnTo>
                  <a:lnTo>
                    <a:pt x="16079" y="9231"/>
                  </a:lnTo>
                  <a:lnTo>
                    <a:pt x="7012" y="19526"/>
                  </a:lnTo>
                  <a:lnTo>
                    <a:pt x="1451" y="32503"/>
                  </a:lnTo>
                  <a:lnTo>
                    <a:pt x="0" y="44196"/>
                  </a:lnTo>
                  <a:lnTo>
                    <a:pt x="2267" y="58714"/>
                  </a:lnTo>
                  <a:lnTo>
                    <a:pt x="8601" y="71211"/>
                  </a:lnTo>
                  <a:lnTo>
                    <a:pt x="18297" y="80857"/>
                  </a:lnTo>
                  <a:lnTo>
                    <a:pt x="30649" y="86824"/>
                  </a:lnTo>
                  <a:lnTo>
                    <a:pt x="41910" y="88392"/>
                  </a:lnTo>
                  <a:lnTo>
                    <a:pt x="55574" y="85946"/>
                  </a:lnTo>
                  <a:lnTo>
                    <a:pt x="67416" y="79160"/>
                  </a:lnTo>
                  <a:lnTo>
                    <a:pt x="76606" y="68865"/>
                  </a:lnTo>
                  <a:lnTo>
                    <a:pt x="82315" y="55888"/>
                  </a:lnTo>
                  <a:lnTo>
                    <a:pt x="83820" y="44196"/>
                  </a:lnTo>
                  <a:lnTo>
                    <a:pt x="81473" y="29677"/>
                  </a:lnTo>
                  <a:lnTo>
                    <a:pt x="74986" y="17180"/>
                  </a:lnTo>
                  <a:lnTo>
                    <a:pt x="65187" y="7534"/>
                  </a:lnTo>
                  <a:lnTo>
                    <a:pt x="52906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7" name="object 44"/>
            <p:cNvSpPr/>
            <p:nvPr/>
          </p:nvSpPr>
          <p:spPr>
            <a:xfrm>
              <a:off x="8112252" y="3196591"/>
              <a:ext cx="84581" cy="89153"/>
            </a:xfrm>
            <a:custGeom>
              <a:avLst/>
              <a:gdLst/>
              <a:ahLst/>
              <a:cxnLst/>
              <a:rect l="l" t="t" r="r" b="b"/>
              <a:pathLst>
                <a:path w="84581" h="89153">
                  <a:moveTo>
                    <a:pt x="41909" y="0"/>
                  </a:moveTo>
                  <a:lnTo>
                    <a:pt x="28361" y="2487"/>
                  </a:lnTo>
                  <a:lnTo>
                    <a:pt x="16596" y="9357"/>
                  </a:lnTo>
                  <a:lnTo>
                    <a:pt x="7420" y="19724"/>
                  </a:lnTo>
                  <a:lnTo>
                    <a:pt x="1640" y="32698"/>
                  </a:lnTo>
                  <a:lnTo>
                    <a:pt x="0" y="44957"/>
                  </a:lnTo>
                  <a:lnTo>
                    <a:pt x="2346" y="59476"/>
                  </a:lnTo>
                  <a:lnTo>
                    <a:pt x="8833" y="71973"/>
                  </a:lnTo>
                  <a:lnTo>
                    <a:pt x="18632" y="81619"/>
                  </a:lnTo>
                  <a:lnTo>
                    <a:pt x="30913" y="87586"/>
                  </a:lnTo>
                  <a:lnTo>
                    <a:pt x="41909" y="89153"/>
                  </a:lnTo>
                  <a:lnTo>
                    <a:pt x="55845" y="86748"/>
                  </a:lnTo>
                  <a:lnTo>
                    <a:pt x="67841" y="80071"/>
                  </a:lnTo>
                  <a:lnTo>
                    <a:pt x="77130" y="69929"/>
                  </a:lnTo>
                  <a:lnTo>
                    <a:pt x="82944" y="57130"/>
                  </a:lnTo>
                  <a:lnTo>
                    <a:pt x="84581" y="44957"/>
                  </a:lnTo>
                  <a:lnTo>
                    <a:pt x="82307" y="30593"/>
                  </a:lnTo>
                  <a:lnTo>
                    <a:pt x="75981" y="18054"/>
                  </a:lnTo>
                  <a:lnTo>
                    <a:pt x="66352" y="8205"/>
                  </a:lnTo>
                  <a:lnTo>
                    <a:pt x="54165" y="1911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8" name="object 45"/>
            <p:cNvSpPr/>
            <p:nvPr/>
          </p:nvSpPr>
          <p:spPr>
            <a:xfrm>
              <a:off x="7985760" y="3152395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7946" y="2445"/>
                  </a:lnTo>
                  <a:lnTo>
                    <a:pt x="16079" y="9231"/>
                  </a:lnTo>
                  <a:lnTo>
                    <a:pt x="7012" y="19526"/>
                  </a:lnTo>
                  <a:lnTo>
                    <a:pt x="1451" y="32503"/>
                  </a:lnTo>
                  <a:lnTo>
                    <a:pt x="0" y="44196"/>
                  </a:lnTo>
                  <a:lnTo>
                    <a:pt x="2228" y="58972"/>
                  </a:lnTo>
                  <a:lnTo>
                    <a:pt x="8455" y="71616"/>
                  </a:lnTo>
                  <a:lnTo>
                    <a:pt x="17996" y="81361"/>
                  </a:lnTo>
                  <a:lnTo>
                    <a:pt x="30165" y="87440"/>
                  </a:lnTo>
                  <a:lnTo>
                    <a:pt x="41910" y="89153"/>
                  </a:lnTo>
                  <a:lnTo>
                    <a:pt x="55458" y="86744"/>
                  </a:lnTo>
                  <a:lnTo>
                    <a:pt x="67223" y="80025"/>
                  </a:lnTo>
                  <a:lnTo>
                    <a:pt x="76399" y="69763"/>
                  </a:lnTo>
                  <a:lnTo>
                    <a:pt x="82179" y="56726"/>
                  </a:lnTo>
                  <a:lnTo>
                    <a:pt x="83820" y="44196"/>
                  </a:lnTo>
                  <a:lnTo>
                    <a:pt x="81473" y="29677"/>
                  </a:lnTo>
                  <a:lnTo>
                    <a:pt x="74986" y="17180"/>
                  </a:lnTo>
                  <a:lnTo>
                    <a:pt x="65187" y="7534"/>
                  </a:lnTo>
                  <a:lnTo>
                    <a:pt x="52906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9" name="object 43"/>
            <p:cNvSpPr/>
            <p:nvPr/>
          </p:nvSpPr>
          <p:spPr>
            <a:xfrm>
              <a:off x="7814310" y="3196591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8064" y="2487"/>
                  </a:lnTo>
                  <a:lnTo>
                    <a:pt x="16271" y="9357"/>
                  </a:lnTo>
                  <a:lnTo>
                    <a:pt x="7215" y="19724"/>
                  </a:lnTo>
                  <a:lnTo>
                    <a:pt x="1583" y="32698"/>
                  </a:lnTo>
                  <a:lnTo>
                    <a:pt x="0" y="44957"/>
                  </a:lnTo>
                  <a:lnTo>
                    <a:pt x="2267" y="59476"/>
                  </a:lnTo>
                  <a:lnTo>
                    <a:pt x="8601" y="71973"/>
                  </a:lnTo>
                  <a:lnTo>
                    <a:pt x="18297" y="81619"/>
                  </a:lnTo>
                  <a:lnTo>
                    <a:pt x="30649" y="87586"/>
                  </a:lnTo>
                  <a:lnTo>
                    <a:pt x="41910" y="89153"/>
                  </a:lnTo>
                  <a:lnTo>
                    <a:pt x="55574" y="86708"/>
                  </a:lnTo>
                  <a:lnTo>
                    <a:pt x="67416" y="79922"/>
                  </a:lnTo>
                  <a:lnTo>
                    <a:pt x="76606" y="69627"/>
                  </a:lnTo>
                  <a:lnTo>
                    <a:pt x="82315" y="56650"/>
                  </a:lnTo>
                  <a:lnTo>
                    <a:pt x="83820" y="44957"/>
                  </a:lnTo>
                  <a:lnTo>
                    <a:pt x="81514" y="30478"/>
                  </a:lnTo>
                  <a:lnTo>
                    <a:pt x="75135" y="17862"/>
                  </a:lnTo>
                  <a:lnTo>
                    <a:pt x="65489" y="7997"/>
                  </a:lnTo>
                  <a:lnTo>
                    <a:pt x="53383" y="177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42"/>
            <p:cNvSpPr/>
            <p:nvPr/>
          </p:nvSpPr>
          <p:spPr>
            <a:xfrm>
              <a:off x="8196834" y="2973325"/>
              <a:ext cx="83820" cy="88392"/>
            </a:xfrm>
            <a:custGeom>
              <a:avLst/>
              <a:gdLst/>
              <a:ahLst/>
              <a:cxnLst/>
              <a:rect l="l" t="t" r="r" b="b"/>
              <a:pathLst>
                <a:path w="83820" h="88392">
                  <a:moveTo>
                    <a:pt x="41910" y="0"/>
                  </a:moveTo>
                  <a:lnTo>
                    <a:pt x="27946" y="2445"/>
                  </a:lnTo>
                  <a:lnTo>
                    <a:pt x="16079" y="9231"/>
                  </a:lnTo>
                  <a:lnTo>
                    <a:pt x="7012" y="19526"/>
                  </a:lnTo>
                  <a:lnTo>
                    <a:pt x="1451" y="32503"/>
                  </a:lnTo>
                  <a:lnTo>
                    <a:pt x="0" y="44196"/>
                  </a:lnTo>
                  <a:lnTo>
                    <a:pt x="2267" y="58714"/>
                  </a:lnTo>
                  <a:lnTo>
                    <a:pt x="8601" y="71211"/>
                  </a:lnTo>
                  <a:lnTo>
                    <a:pt x="18297" y="80857"/>
                  </a:lnTo>
                  <a:lnTo>
                    <a:pt x="30649" y="86824"/>
                  </a:lnTo>
                  <a:lnTo>
                    <a:pt x="41910" y="88392"/>
                  </a:lnTo>
                  <a:lnTo>
                    <a:pt x="55574" y="85946"/>
                  </a:lnTo>
                  <a:lnTo>
                    <a:pt x="67416" y="79160"/>
                  </a:lnTo>
                  <a:lnTo>
                    <a:pt x="76606" y="68865"/>
                  </a:lnTo>
                  <a:lnTo>
                    <a:pt x="82315" y="55888"/>
                  </a:lnTo>
                  <a:lnTo>
                    <a:pt x="83820" y="44196"/>
                  </a:lnTo>
                  <a:lnTo>
                    <a:pt x="81473" y="29677"/>
                  </a:lnTo>
                  <a:lnTo>
                    <a:pt x="74986" y="17180"/>
                  </a:lnTo>
                  <a:lnTo>
                    <a:pt x="65187" y="7534"/>
                  </a:lnTo>
                  <a:lnTo>
                    <a:pt x="52906" y="156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41"/>
            <p:cNvSpPr/>
            <p:nvPr/>
          </p:nvSpPr>
          <p:spPr>
            <a:xfrm>
              <a:off x="8368284" y="3061717"/>
              <a:ext cx="83820" cy="89153"/>
            </a:xfrm>
            <a:custGeom>
              <a:avLst/>
              <a:gdLst/>
              <a:ahLst/>
              <a:cxnLst/>
              <a:rect l="l" t="t" r="r" b="b"/>
              <a:pathLst>
                <a:path w="83820" h="89153">
                  <a:moveTo>
                    <a:pt x="41910" y="0"/>
                  </a:moveTo>
                  <a:lnTo>
                    <a:pt x="28064" y="2487"/>
                  </a:lnTo>
                  <a:lnTo>
                    <a:pt x="16271" y="9357"/>
                  </a:lnTo>
                  <a:lnTo>
                    <a:pt x="7215" y="19724"/>
                  </a:lnTo>
                  <a:lnTo>
                    <a:pt x="1583" y="32698"/>
                  </a:lnTo>
                  <a:lnTo>
                    <a:pt x="0" y="44957"/>
                  </a:lnTo>
                  <a:lnTo>
                    <a:pt x="2267" y="59476"/>
                  </a:lnTo>
                  <a:lnTo>
                    <a:pt x="8601" y="71973"/>
                  </a:lnTo>
                  <a:lnTo>
                    <a:pt x="18297" y="81619"/>
                  </a:lnTo>
                  <a:lnTo>
                    <a:pt x="30649" y="87586"/>
                  </a:lnTo>
                  <a:lnTo>
                    <a:pt x="41910" y="89153"/>
                  </a:lnTo>
                  <a:lnTo>
                    <a:pt x="55574" y="86708"/>
                  </a:lnTo>
                  <a:lnTo>
                    <a:pt x="67416" y="79922"/>
                  </a:lnTo>
                  <a:lnTo>
                    <a:pt x="76606" y="69627"/>
                  </a:lnTo>
                  <a:lnTo>
                    <a:pt x="82315" y="56650"/>
                  </a:lnTo>
                  <a:lnTo>
                    <a:pt x="83820" y="44957"/>
                  </a:lnTo>
                  <a:lnTo>
                    <a:pt x="81514" y="30478"/>
                  </a:lnTo>
                  <a:lnTo>
                    <a:pt x="75135" y="17862"/>
                  </a:lnTo>
                  <a:lnTo>
                    <a:pt x="65489" y="7997"/>
                  </a:lnTo>
                  <a:lnTo>
                    <a:pt x="53383" y="177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40"/>
            <p:cNvSpPr/>
            <p:nvPr/>
          </p:nvSpPr>
          <p:spPr>
            <a:xfrm>
              <a:off x="7772400" y="3061717"/>
              <a:ext cx="84581" cy="89153"/>
            </a:xfrm>
            <a:custGeom>
              <a:avLst/>
              <a:gdLst/>
              <a:ahLst/>
              <a:cxnLst/>
              <a:rect l="l" t="t" r="r" b="b"/>
              <a:pathLst>
                <a:path w="84581" h="89153">
                  <a:moveTo>
                    <a:pt x="42672" y="0"/>
                  </a:moveTo>
                  <a:lnTo>
                    <a:pt x="28852" y="2446"/>
                  </a:lnTo>
                  <a:lnTo>
                    <a:pt x="16932" y="9210"/>
                  </a:lnTo>
                  <a:lnTo>
                    <a:pt x="7657" y="19426"/>
                  </a:lnTo>
                  <a:lnTo>
                    <a:pt x="1775" y="32228"/>
                  </a:lnTo>
                  <a:lnTo>
                    <a:pt x="0" y="44957"/>
                  </a:lnTo>
                  <a:lnTo>
                    <a:pt x="2314" y="59359"/>
                  </a:lnTo>
                  <a:lnTo>
                    <a:pt x="8745" y="71780"/>
                  </a:lnTo>
                  <a:lnTo>
                    <a:pt x="18527" y="81414"/>
                  </a:lnTo>
                  <a:lnTo>
                    <a:pt x="30891" y="87452"/>
                  </a:lnTo>
                  <a:lnTo>
                    <a:pt x="42672" y="89153"/>
                  </a:lnTo>
                  <a:lnTo>
                    <a:pt x="56336" y="86708"/>
                  </a:lnTo>
                  <a:lnTo>
                    <a:pt x="68178" y="79922"/>
                  </a:lnTo>
                  <a:lnTo>
                    <a:pt x="77368" y="69627"/>
                  </a:lnTo>
                  <a:lnTo>
                    <a:pt x="83077" y="56650"/>
                  </a:lnTo>
                  <a:lnTo>
                    <a:pt x="84581" y="44957"/>
                  </a:lnTo>
                  <a:lnTo>
                    <a:pt x="82276" y="30478"/>
                  </a:lnTo>
                  <a:lnTo>
                    <a:pt x="75897" y="17862"/>
                  </a:lnTo>
                  <a:lnTo>
                    <a:pt x="66251" y="7997"/>
                  </a:lnTo>
                  <a:lnTo>
                    <a:pt x="54145" y="1770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727BA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36"/>
            <p:cNvSpPr/>
            <p:nvPr/>
          </p:nvSpPr>
          <p:spPr>
            <a:xfrm>
              <a:off x="6099810" y="2249425"/>
              <a:ext cx="720090" cy="360425"/>
            </a:xfrm>
            <a:custGeom>
              <a:avLst/>
              <a:gdLst/>
              <a:ahLst/>
              <a:cxnLst/>
              <a:rect l="l" t="t" r="r" b="b"/>
              <a:pathLst>
                <a:path w="720090" h="360425">
                  <a:moveTo>
                    <a:pt x="0" y="0"/>
                  </a:moveTo>
                  <a:lnTo>
                    <a:pt x="0" y="360425"/>
                  </a:lnTo>
                  <a:lnTo>
                    <a:pt x="720090" y="360425"/>
                  </a:lnTo>
                  <a:lnTo>
                    <a:pt x="720090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833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37"/>
            <p:cNvSpPr/>
            <p:nvPr/>
          </p:nvSpPr>
          <p:spPr>
            <a:xfrm>
              <a:off x="6433058" y="2609851"/>
              <a:ext cx="25400" cy="274320"/>
            </a:xfrm>
            <a:custGeom>
              <a:avLst/>
              <a:gdLst/>
              <a:ahLst/>
              <a:cxnLst/>
              <a:rect l="l" t="t" r="r" b="b"/>
              <a:pathLst>
                <a:path w="25400" h="274320">
                  <a:moveTo>
                    <a:pt x="0" y="0"/>
                  </a:moveTo>
                  <a:lnTo>
                    <a:pt x="0" y="274320"/>
                  </a:lnTo>
                  <a:lnTo>
                    <a:pt x="25400" y="274320"/>
                  </a:lnTo>
                  <a:lnTo>
                    <a:pt x="2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38"/>
            <p:cNvSpPr/>
            <p:nvPr/>
          </p:nvSpPr>
          <p:spPr>
            <a:xfrm>
              <a:off x="6433058" y="2609851"/>
              <a:ext cx="25400" cy="274320"/>
            </a:xfrm>
            <a:custGeom>
              <a:avLst/>
              <a:gdLst/>
              <a:ahLst/>
              <a:cxnLst/>
              <a:rect l="l" t="t" r="r" b="b"/>
              <a:pathLst>
                <a:path w="25400" h="274320">
                  <a:moveTo>
                    <a:pt x="0" y="0"/>
                  </a:moveTo>
                  <a:lnTo>
                    <a:pt x="0" y="274320"/>
                  </a:lnTo>
                  <a:lnTo>
                    <a:pt x="25400" y="274320"/>
                  </a:lnTo>
                  <a:lnTo>
                    <a:pt x="2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39"/>
            <p:cNvSpPr/>
            <p:nvPr/>
          </p:nvSpPr>
          <p:spPr>
            <a:xfrm>
              <a:off x="6396228" y="2017776"/>
              <a:ext cx="76200" cy="220218"/>
            </a:xfrm>
            <a:custGeom>
              <a:avLst/>
              <a:gdLst/>
              <a:ahLst/>
              <a:cxnLst/>
              <a:rect l="l" t="t" r="r" b="b"/>
              <a:pathLst>
                <a:path w="76200" h="220218">
                  <a:moveTo>
                    <a:pt x="42672" y="76199"/>
                  </a:moveTo>
                  <a:lnTo>
                    <a:pt x="76200" y="76200"/>
                  </a:lnTo>
                  <a:lnTo>
                    <a:pt x="42672" y="63246"/>
                  </a:lnTo>
                  <a:lnTo>
                    <a:pt x="41909" y="59436"/>
                  </a:lnTo>
                  <a:lnTo>
                    <a:pt x="38100" y="58674"/>
                  </a:lnTo>
                  <a:lnTo>
                    <a:pt x="35051" y="59436"/>
                  </a:lnTo>
                  <a:lnTo>
                    <a:pt x="33527" y="63246"/>
                  </a:lnTo>
                  <a:lnTo>
                    <a:pt x="33527" y="215646"/>
                  </a:lnTo>
                  <a:lnTo>
                    <a:pt x="35051" y="218694"/>
                  </a:lnTo>
                  <a:lnTo>
                    <a:pt x="38100" y="220218"/>
                  </a:lnTo>
                  <a:lnTo>
                    <a:pt x="41909" y="218694"/>
                  </a:lnTo>
                  <a:lnTo>
                    <a:pt x="42672" y="215646"/>
                  </a:lnTo>
                  <a:lnTo>
                    <a:pt x="42672" y="76199"/>
                  </a:lnTo>
                  <a:close/>
                </a:path>
                <a:path w="76200" h="220218">
                  <a:moveTo>
                    <a:pt x="35051" y="59436"/>
                  </a:moveTo>
                  <a:lnTo>
                    <a:pt x="38100" y="58674"/>
                  </a:lnTo>
                  <a:lnTo>
                    <a:pt x="41909" y="59436"/>
                  </a:lnTo>
                  <a:lnTo>
                    <a:pt x="42672" y="63246"/>
                  </a:lnTo>
                  <a:lnTo>
                    <a:pt x="76200" y="762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3528" y="76199"/>
                  </a:lnTo>
                  <a:lnTo>
                    <a:pt x="33527" y="63246"/>
                  </a:lnTo>
                  <a:lnTo>
                    <a:pt x="35051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32"/>
            <p:cNvSpPr/>
            <p:nvPr/>
          </p:nvSpPr>
          <p:spPr>
            <a:xfrm>
              <a:off x="7770876" y="2249425"/>
              <a:ext cx="720851" cy="360425"/>
            </a:xfrm>
            <a:custGeom>
              <a:avLst/>
              <a:gdLst/>
              <a:ahLst/>
              <a:cxnLst/>
              <a:rect l="l" t="t" r="r" b="b"/>
              <a:pathLst>
                <a:path w="720851" h="360425">
                  <a:moveTo>
                    <a:pt x="0" y="0"/>
                  </a:moveTo>
                  <a:lnTo>
                    <a:pt x="0" y="360425"/>
                  </a:lnTo>
                  <a:lnTo>
                    <a:pt x="720851" y="360425"/>
                  </a:lnTo>
                  <a:lnTo>
                    <a:pt x="720851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833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33"/>
            <p:cNvSpPr/>
            <p:nvPr/>
          </p:nvSpPr>
          <p:spPr>
            <a:xfrm>
              <a:off x="8090408" y="2609851"/>
              <a:ext cx="25400" cy="274320"/>
            </a:xfrm>
            <a:custGeom>
              <a:avLst/>
              <a:gdLst/>
              <a:ahLst/>
              <a:cxnLst/>
              <a:rect l="l" t="t" r="r" b="b"/>
              <a:pathLst>
                <a:path w="25400" h="274320">
                  <a:moveTo>
                    <a:pt x="0" y="0"/>
                  </a:moveTo>
                  <a:lnTo>
                    <a:pt x="0" y="274320"/>
                  </a:lnTo>
                  <a:lnTo>
                    <a:pt x="25400" y="274320"/>
                  </a:lnTo>
                  <a:lnTo>
                    <a:pt x="2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34"/>
            <p:cNvSpPr/>
            <p:nvPr/>
          </p:nvSpPr>
          <p:spPr>
            <a:xfrm>
              <a:off x="8090408" y="2609851"/>
              <a:ext cx="25400" cy="274320"/>
            </a:xfrm>
            <a:custGeom>
              <a:avLst/>
              <a:gdLst/>
              <a:ahLst/>
              <a:cxnLst/>
              <a:rect l="l" t="t" r="r" b="b"/>
              <a:pathLst>
                <a:path w="25400" h="274320">
                  <a:moveTo>
                    <a:pt x="0" y="0"/>
                  </a:moveTo>
                  <a:lnTo>
                    <a:pt x="0" y="274320"/>
                  </a:lnTo>
                  <a:lnTo>
                    <a:pt x="25400" y="274320"/>
                  </a:lnTo>
                  <a:lnTo>
                    <a:pt x="2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35"/>
            <p:cNvSpPr/>
            <p:nvPr/>
          </p:nvSpPr>
          <p:spPr>
            <a:xfrm>
              <a:off x="8081010" y="2003299"/>
              <a:ext cx="76200" cy="220218"/>
            </a:xfrm>
            <a:custGeom>
              <a:avLst/>
              <a:gdLst/>
              <a:ahLst/>
              <a:cxnLst/>
              <a:rect l="l" t="t" r="r" b="b"/>
              <a:pathLst>
                <a:path w="76200" h="220218">
                  <a:moveTo>
                    <a:pt x="42672" y="76199"/>
                  </a:moveTo>
                  <a:lnTo>
                    <a:pt x="76200" y="76200"/>
                  </a:lnTo>
                  <a:lnTo>
                    <a:pt x="42672" y="63246"/>
                  </a:lnTo>
                  <a:lnTo>
                    <a:pt x="41148" y="60198"/>
                  </a:lnTo>
                  <a:lnTo>
                    <a:pt x="38100" y="58674"/>
                  </a:lnTo>
                  <a:lnTo>
                    <a:pt x="34290" y="60198"/>
                  </a:lnTo>
                  <a:lnTo>
                    <a:pt x="32766" y="63246"/>
                  </a:lnTo>
                  <a:lnTo>
                    <a:pt x="32766" y="215646"/>
                  </a:lnTo>
                  <a:lnTo>
                    <a:pt x="34290" y="219456"/>
                  </a:lnTo>
                  <a:lnTo>
                    <a:pt x="38100" y="220218"/>
                  </a:lnTo>
                  <a:lnTo>
                    <a:pt x="41148" y="219456"/>
                  </a:lnTo>
                  <a:lnTo>
                    <a:pt x="42672" y="215646"/>
                  </a:lnTo>
                  <a:lnTo>
                    <a:pt x="42672" y="76199"/>
                  </a:lnTo>
                  <a:close/>
                </a:path>
                <a:path w="76200" h="220218">
                  <a:moveTo>
                    <a:pt x="34290" y="60198"/>
                  </a:moveTo>
                  <a:lnTo>
                    <a:pt x="38100" y="58674"/>
                  </a:lnTo>
                  <a:lnTo>
                    <a:pt x="41148" y="60198"/>
                  </a:lnTo>
                  <a:lnTo>
                    <a:pt x="42672" y="63246"/>
                  </a:lnTo>
                  <a:lnTo>
                    <a:pt x="76200" y="762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2766" y="76199"/>
                  </a:lnTo>
                  <a:lnTo>
                    <a:pt x="32766" y="63246"/>
                  </a:lnTo>
                  <a:lnTo>
                    <a:pt x="34290" y="601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7"/>
            <p:cNvSpPr txBox="1"/>
            <p:nvPr/>
          </p:nvSpPr>
          <p:spPr>
            <a:xfrm>
              <a:off x="5461515" y="1271924"/>
              <a:ext cx="2336366" cy="20294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555"/>
                </a:lnSpc>
                <a:spcBef>
                  <a:spcPts val="77"/>
                </a:spcBef>
              </a:pPr>
              <a:r>
                <a:rPr sz="1400" b="1" dirty="0">
                  <a:solidFill>
                    <a:srgbClr val="CC3300"/>
                  </a:solidFill>
                  <a:latin typeface="Century Gothic"/>
                  <a:cs typeface="Century Gothic"/>
                </a:rPr>
                <a:t>Choose</a:t>
              </a:r>
              <a:r>
                <a:rPr sz="1400" b="1" spc="-52" dirty="0">
                  <a:solidFill>
                    <a:srgbClr val="CC3300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4" dirty="0">
                  <a:solidFill>
                    <a:srgbClr val="CC3300"/>
                  </a:solidFill>
                  <a:latin typeface="Century Gothic"/>
                  <a:cs typeface="Century Gothic"/>
                </a:rPr>
                <a:t>t</a:t>
              </a:r>
              <a:r>
                <a:rPr sz="1400" b="1" dirty="0">
                  <a:solidFill>
                    <a:srgbClr val="CC3300"/>
                  </a:solidFill>
                  <a:latin typeface="Century Gothic"/>
                  <a:cs typeface="Century Gothic"/>
                </a:rPr>
                <a:t>he</a:t>
              </a:r>
              <a:r>
                <a:rPr sz="1400" b="1" spc="-17" dirty="0">
                  <a:solidFill>
                    <a:srgbClr val="CC3300"/>
                  </a:solidFill>
                  <a:latin typeface="Century Gothic"/>
                  <a:cs typeface="Century Gothic"/>
                </a:rPr>
                <a:t> </a:t>
              </a:r>
              <a:r>
                <a:rPr sz="1400" b="1" dirty="0">
                  <a:solidFill>
                    <a:srgbClr val="CC3300"/>
                  </a:solidFill>
                  <a:latin typeface="Century Gothic"/>
                  <a:cs typeface="Century Gothic"/>
                </a:rPr>
                <a:t>best</a:t>
              </a:r>
              <a:r>
                <a:rPr sz="1400" b="1" spc="-28" dirty="0">
                  <a:solidFill>
                    <a:srgbClr val="CC3300"/>
                  </a:solidFill>
                  <a:latin typeface="Century Gothic"/>
                  <a:cs typeface="Century Gothic"/>
                </a:rPr>
                <a:t> </a:t>
              </a:r>
              <a:r>
                <a:rPr sz="1400" b="1" dirty="0">
                  <a:solidFill>
                    <a:srgbClr val="CC3300"/>
                  </a:solidFill>
                  <a:latin typeface="Century Gothic"/>
                  <a:cs typeface="Century Gothic"/>
                </a:rPr>
                <a:t>clus</a:t>
              </a:r>
              <a:r>
                <a:rPr sz="1400" b="1" spc="4" dirty="0">
                  <a:solidFill>
                    <a:srgbClr val="CC3300"/>
                  </a:solidFill>
                  <a:latin typeface="Century Gothic"/>
                  <a:cs typeface="Century Gothic"/>
                </a:rPr>
                <a:t>t</a:t>
              </a:r>
              <a:r>
                <a:rPr sz="1400" b="1" dirty="0">
                  <a:solidFill>
                    <a:srgbClr val="CC3300"/>
                  </a:solidFill>
                  <a:latin typeface="Century Gothic"/>
                  <a:cs typeface="Century Gothic"/>
                </a:rPr>
                <a:t>eri</a:t>
              </a:r>
              <a:r>
                <a:rPr sz="1400" b="1" spc="4" dirty="0">
                  <a:solidFill>
                    <a:srgbClr val="CC3300"/>
                  </a:solidFill>
                  <a:latin typeface="Century Gothic"/>
                  <a:cs typeface="Century Gothic"/>
                </a:rPr>
                <a:t>n</a:t>
              </a:r>
              <a:r>
                <a:rPr sz="1400" b="1" dirty="0">
                  <a:solidFill>
                    <a:srgbClr val="CC3300"/>
                  </a:solidFill>
                  <a:latin typeface="Century Gothic"/>
                  <a:cs typeface="Century Gothic"/>
                </a:rPr>
                <a:t>g</a:t>
              </a:r>
              <a:endParaRPr sz="1400">
                <a:latin typeface="Century Gothic"/>
                <a:cs typeface="Century Gothic"/>
              </a:endParaRPr>
            </a:p>
          </p:txBody>
        </p:sp>
        <p:sp>
          <p:nvSpPr>
            <p:cNvPr id="92" name="object 26"/>
            <p:cNvSpPr txBox="1"/>
            <p:nvPr/>
          </p:nvSpPr>
          <p:spPr>
            <a:xfrm>
              <a:off x="4999736" y="1773313"/>
              <a:ext cx="720328" cy="20294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555"/>
                </a:lnSpc>
                <a:spcBef>
                  <a:spcPts val="77"/>
                </a:spcBef>
              </a:pPr>
              <a:r>
                <a:rPr sz="1400" b="1" dirty="0">
                  <a:latin typeface="Century Gothic"/>
                  <a:cs typeface="Century Gothic"/>
                </a:rPr>
                <a:t>Clusters</a:t>
              </a:r>
              <a:endParaRPr sz="1400">
                <a:latin typeface="Century Gothic"/>
                <a:cs typeface="Century Gothic"/>
              </a:endParaRPr>
            </a:p>
          </p:txBody>
        </p:sp>
        <p:sp>
          <p:nvSpPr>
            <p:cNvPr id="93" name="object 25"/>
            <p:cNvSpPr txBox="1"/>
            <p:nvPr/>
          </p:nvSpPr>
          <p:spPr>
            <a:xfrm>
              <a:off x="6121400" y="1776368"/>
              <a:ext cx="720328" cy="20294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555"/>
                </a:lnSpc>
                <a:spcBef>
                  <a:spcPts val="77"/>
                </a:spcBef>
              </a:pPr>
              <a:r>
                <a:rPr sz="1400" b="1" dirty="0">
                  <a:latin typeface="Century Gothic"/>
                  <a:cs typeface="Century Gothic"/>
                </a:rPr>
                <a:t>Clusters</a:t>
              </a:r>
              <a:endParaRPr sz="1400">
                <a:latin typeface="Century Gothic"/>
                <a:cs typeface="Century Gothic"/>
              </a:endParaRPr>
            </a:p>
          </p:txBody>
        </p:sp>
        <p:sp>
          <p:nvSpPr>
            <p:cNvPr id="94" name="object 24"/>
            <p:cNvSpPr txBox="1"/>
            <p:nvPr/>
          </p:nvSpPr>
          <p:spPr>
            <a:xfrm>
              <a:off x="7792072" y="1776368"/>
              <a:ext cx="720328" cy="20294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555"/>
                </a:lnSpc>
                <a:spcBef>
                  <a:spcPts val="77"/>
                </a:spcBef>
              </a:pPr>
              <a:r>
                <a:rPr sz="1400" b="1" dirty="0">
                  <a:latin typeface="Century Gothic"/>
                  <a:cs typeface="Century Gothic"/>
                </a:rPr>
                <a:t>Clusters</a:t>
              </a:r>
              <a:endParaRPr sz="1400">
                <a:latin typeface="Century Gothic"/>
                <a:cs typeface="Century Gothic"/>
              </a:endParaRPr>
            </a:p>
          </p:txBody>
        </p:sp>
        <p:sp>
          <p:nvSpPr>
            <p:cNvPr id="95" name="object 22"/>
            <p:cNvSpPr txBox="1"/>
            <p:nvPr/>
          </p:nvSpPr>
          <p:spPr>
            <a:xfrm>
              <a:off x="7108952" y="2959029"/>
              <a:ext cx="288290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9"/>
                </a:lnSpc>
                <a:spcBef>
                  <a:spcPts val="97"/>
                </a:spcBef>
              </a:pPr>
              <a:r>
                <a:rPr b="1" dirty="0">
                  <a:latin typeface="Arial"/>
                  <a:cs typeface="Arial"/>
                </a:rPr>
                <a:t>…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96" name="object 21"/>
            <p:cNvSpPr txBox="1"/>
            <p:nvPr/>
          </p:nvSpPr>
          <p:spPr>
            <a:xfrm>
              <a:off x="4880102" y="3443661"/>
              <a:ext cx="939674" cy="3027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315"/>
                </a:lnSpc>
                <a:spcBef>
                  <a:spcPts val="115"/>
                </a:spcBef>
              </a:pPr>
              <a:r>
                <a:rPr sz="2700" b="1" baseline="9662" dirty="0">
                  <a:solidFill>
                    <a:srgbClr val="640064"/>
                  </a:solidFill>
                  <a:latin typeface="Arial"/>
                  <a:cs typeface="Arial"/>
                </a:rPr>
                <a:t>sample</a:t>
              </a:r>
              <a:r>
                <a:rPr b="1" baseline="-9662" dirty="0">
                  <a:solidFill>
                    <a:srgbClr val="640064"/>
                  </a:solidFill>
                  <a:latin typeface="Arial"/>
                  <a:cs typeface="Arial"/>
                </a:rPr>
                <a:t>1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97" name="object 20"/>
            <p:cNvSpPr txBox="1"/>
            <p:nvPr/>
          </p:nvSpPr>
          <p:spPr>
            <a:xfrm>
              <a:off x="6007100" y="3443661"/>
              <a:ext cx="939674" cy="3027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315"/>
                </a:lnSpc>
                <a:spcBef>
                  <a:spcPts val="115"/>
                </a:spcBef>
              </a:pPr>
              <a:r>
                <a:rPr sz="2700" b="1" baseline="9662" dirty="0">
                  <a:solidFill>
                    <a:srgbClr val="640064"/>
                  </a:solidFill>
                  <a:latin typeface="Arial"/>
                  <a:cs typeface="Arial"/>
                </a:rPr>
                <a:t>sample</a:t>
              </a:r>
              <a:r>
                <a:rPr b="1" baseline="-9662" dirty="0">
                  <a:solidFill>
                    <a:srgbClr val="640064"/>
                  </a:solidFill>
                  <a:latin typeface="Arial"/>
                  <a:cs typeface="Arial"/>
                </a:rPr>
                <a:t>2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98" name="object 19"/>
            <p:cNvSpPr txBox="1"/>
            <p:nvPr/>
          </p:nvSpPr>
          <p:spPr>
            <a:xfrm>
              <a:off x="7696200" y="3443661"/>
              <a:ext cx="990424" cy="3027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315"/>
                </a:lnSpc>
                <a:spcBef>
                  <a:spcPts val="115"/>
                </a:spcBef>
              </a:pPr>
              <a:r>
                <a:rPr sz="2700" b="1" baseline="9662" dirty="0">
                  <a:solidFill>
                    <a:srgbClr val="640064"/>
                  </a:solidFill>
                  <a:latin typeface="Arial"/>
                  <a:cs typeface="Arial"/>
                </a:rPr>
                <a:t>sample</a:t>
              </a:r>
              <a:r>
                <a:rPr b="1" baseline="-9662" dirty="0">
                  <a:solidFill>
                    <a:srgbClr val="640064"/>
                  </a:solidFill>
                  <a:latin typeface="Arial"/>
                  <a:cs typeface="Arial"/>
                </a:rPr>
                <a:t>m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99" name="object 17"/>
            <p:cNvSpPr txBox="1"/>
            <p:nvPr/>
          </p:nvSpPr>
          <p:spPr>
            <a:xfrm>
              <a:off x="4343400" y="3804667"/>
              <a:ext cx="4608576" cy="17785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0" name="object 15"/>
            <p:cNvSpPr txBox="1"/>
            <p:nvPr/>
          </p:nvSpPr>
          <p:spPr>
            <a:xfrm>
              <a:off x="4343400" y="5583175"/>
              <a:ext cx="4359402" cy="5715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1" name="object 14"/>
            <p:cNvSpPr txBox="1"/>
            <p:nvPr/>
          </p:nvSpPr>
          <p:spPr>
            <a:xfrm>
              <a:off x="8702802" y="5583175"/>
              <a:ext cx="249174" cy="5715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2" name="object 12"/>
            <p:cNvSpPr txBox="1"/>
            <p:nvPr/>
          </p:nvSpPr>
          <p:spPr>
            <a:xfrm>
              <a:off x="4343400" y="6154675"/>
              <a:ext cx="4608576" cy="1699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3" name="object 11"/>
            <p:cNvSpPr txBox="1"/>
            <p:nvPr/>
          </p:nvSpPr>
          <p:spPr>
            <a:xfrm>
              <a:off x="7770876" y="2249425"/>
              <a:ext cx="720851" cy="3604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06679">
                <a:lnSpc>
                  <a:spcPct val="95825"/>
                </a:lnSpc>
                <a:spcBef>
                  <a:spcPts val="390"/>
                </a:spcBef>
              </a:pPr>
              <a:r>
                <a:rPr b="1" dirty="0">
                  <a:latin typeface="Arial"/>
                  <a:cs typeface="Arial"/>
                </a:rPr>
                <a:t>PAM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104" name="object 10"/>
            <p:cNvSpPr txBox="1"/>
            <p:nvPr/>
          </p:nvSpPr>
          <p:spPr>
            <a:xfrm>
              <a:off x="7770876" y="2609851"/>
              <a:ext cx="332231" cy="2743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5" name="object 9"/>
            <p:cNvSpPr txBox="1"/>
            <p:nvPr/>
          </p:nvSpPr>
          <p:spPr>
            <a:xfrm>
              <a:off x="8103108" y="2609851"/>
              <a:ext cx="388620" cy="2743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6" name="object 8"/>
            <p:cNvSpPr txBox="1"/>
            <p:nvPr/>
          </p:nvSpPr>
          <p:spPr>
            <a:xfrm>
              <a:off x="6099810" y="2249425"/>
              <a:ext cx="720090" cy="3604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05918">
                <a:lnSpc>
                  <a:spcPct val="95825"/>
                </a:lnSpc>
                <a:spcBef>
                  <a:spcPts val="390"/>
                </a:spcBef>
              </a:pPr>
              <a:r>
                <a:rPr b="1" dirty="0">
                  <a:latin typeface="Arial"/>
                  <a:cs typeface="Arial"/>
                </a:rPr>
                <a:t>PAM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107" name="object 7"/>
            <p:cNvSpPr txBox="1"/>
            <p:nvPr/>
          </p:nvSpPr>
          <p:spPr>
            <a:xfrm>
              <a:off x="6099810" y="2609851"/>
              <a:ext cx="345948" cy="2743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8" name="object 6"/>
            <p:cNvSpPr txBox="1"/>
            <p:nvPr/>
          </p:nvSpPr>
          <p:spPr>
            <a:xfrm>
              <a:off x="6445758" y="2609851"/>
              <a:ext cx="374142" cy="2743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9" name="object 5"/>
            <p:cNvSpPr txBox="1"/>
            <p:nvPr/>
          </p:nvSpPr>
          <p:spPr>
            <a:xfrm>
              <a:off x="4991100" y="2249425"/>
              <a:ext cx="720851" cy="3604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06679">
                <a:lnSpc>
                  <a:spcPct val="95825"/>
                </a:lnSpc>
                <a:spcBef>
                  <a:spcPts val="390"/>
                </a:spcBef>
              </a:pPr>
              <a:r>
                <a:rPr b="1" dirty="0">
                  <a:latin typeface="Arial"/>
                  <a:cs typeface="Arial"/>
                </a:rPr>
                <a:t>PAM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110" name="object 4"/>
            <p:cNvSpPr txBox="1"/>
            <p:nvPr/>
          </p:nvSpPr>
          <p:spPr>
            <a:xfrm>
              <a:off x="4991100" y="2609851"/>
              <a:ext cx="360425" cy="2743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11" name="object 3"/>
            <p:cNvSpPr txBox="1"/>
            <p:nvPr/>
          </p:nvSpPr>
          <p:spPr>
            <a:xfrm>
              <a:off x="5351526" y="2609851"/>
              <a:ext cx="360425" cy="2743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970374" y="2891255"/>
              <a:ext cx="939674" cy="55949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4882618" y="2889578"/>
              <a:ext cx="939674" cy="55949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692139" y="2885826"/>
              <a:ext cx="939674" cy="55949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1400" b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16" name="Straight Connector 115"/>
            <p:cNvCxnSpPr>
              <a:endCxn id="113" idx="2"/>
            </p:cNvCxnSpPr>
            <p:nvPr/>
          </p:nvCxnSpPr>
          <p:spPr bwMode="auto">
            <a:xfrm flipV="1">
              <a:off x="4343400" y="3169323"/>
              <a:ext cx="539218" cy="63534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14" idx="6"/>
            </p:cNvCxnSpPr>
            <p:nvPr/>
          </p:nvCxnSpPr>
          <p:spPr bwMode="auto">
            <a:xfrm flipH="1" flipV="1">
              <a:off x="8631813" y="3165571"/>
              <a:ext cx="293621" cy="63741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1707942" y="1529555"/>
            <a:ext cx="39782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N" sz="1600" dirty="0"/>
              <a:t>To improve the approximation, </a:t>
            </a:r>
            <a:r>
              <a:rPr lang="en-IN" sz="1600" dirty="0" err="1"/>
              <a:t>multiplesamples</a:t>
            </a:r>
            <a:r>
              <a:rPr lang="en-IN" sz="1600" dirty="0"/>
              <a:t> are drawn and the best clustering is returned as the output.</a:t>
            </a:r>
          </a:p>
          <a:p>
            <a:pPr marL="285750" indent="-285750" algn="just">
              <a:lnSpc>
                <a:spcPct val="2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N" sz="1600" dirty="0"/>
              <a:t>The clustering accuracy is measured </a:t>
            </a:r>
            <a:r>
              <a:rPr lang="en-IN" sz="1600" dirty="0"/>
              <a:t> by the average dissimilarity of all objects in the entire</a:t>
            </a:r>
            <a:r>
              <a:rPr lang="en-IN" sz="1600" dirty="0"/>
              <a:t> </a:t>
            </a:r>
            <a:r>
              <a:rPr lang="en-IN" sz="1600" dirty="0"/>
              <a:t>dataset.</a:t>
            </a:r>
          </a:p>
          <a:p>
            <a:pPr marL="742950" lvl="1" indent="-285750" algn="just">
              <a:lnSpc>
                <a:spcPct val="2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N" sz="1200" dirty="0"/>
              <a:t>Experiments</a:t>
            </a:r>
            <a:r>
              <a:rPr lang="en-IN" sz="1200" dirty="0"/>
              <a:t> show that 5 samples of size </a:t>
            </a:r>
            <a:r>
              <a:rPr lang="en-IN" sz="1200" dirty="0"/>
              <a:t>    40+2k</a:t>
            </a:r>
            <a:r>
              <a:rPr lang="en-IN" sz="1200" dirty="0"/>
              <a:t> give satisfactory results</a:t>
            </a:r>
          </a:p>
        </p:txBody>
      </p:sp>
    </p:spTree>
    <p:extLst>
      <p:ext uri="{BB962C8B-B14F-4D97-AF65-F5344CB8AC3E}">
        <p14:creationId xmlns:p14="http://schemas.microsoft.com/office/powerpoint/2010/main" val="12280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80400" cy="533400"/>
          </a:xfrm>
        </p:spPr>
        <p:txBody>
          <a:bodyPr/>
          <a:lstStyle/>
          <a:p>
            <a:r>
              <a:rPr lang="en-US" altLang="en-US" sz="2800" i="1" dirty="0">
                <a:solidFill>
                  <a:srgbClr val="002060"/>
                </a:solidFill>
              </a:rPr>
              <a:t>CLARA</a:t>
            </a:r>
            <a:r>
              <a:rPr lang="en-US" altLang="en-US" sz="2800" dirty="0">
                <a:solidFill>
                  <a:srgbClr val="002060"/>
                </a:solidFill>
              </a:rPr>
              <a:t> (Clustering Large Applications)</a:t>
            </a:r>
            <a:endParaRPr lang="en-IN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IN" sz="2000" dirty="0"/>
              <a:t>For </a:t>
            </a:r>
            <a:r>
              <a:rPr lang="en-IN" sz="2000" dirty="0" err="1"/>
              <a:t>i</a:t>
            </a:r>
            <a:r>
              <a:rPr lang="en-IN" sz="2000" dirty="0"/>
              <a:t>= 1 to 5, repeat the following steps</a:t>
            </a:r>
          </a:p>
          <a:p>
            <a:pPr lvl="1" algn="just">
              <a:lnSpc>
                <a:spcPct val="200000"/>
              </a:lnSpc>
            </a:pPr>
            <a:r>
              <a:rPr lang="en-IN" sz="1600" dirty="0"/>
              <a:t>Draw</a:t>
            </a:r>
            <a:r>
              <a:rPr lang="en-IN" sz="1600" dirty="0"/>
              <a:t> a sample of 40 + 2k objects randomly from the entire data </a:t>
            </a:r>
            <a:r>
              <a:rPr lang="en-IN" sz="1600" dirty="0"/>
              <a:t>set</a:t>
            </a:r>
            <a:r>
              <a:rPr lang="en-IN" sz="1600" dirty="0"/>
              <a:t>, </a:t>
            </a:r>
            <a:r>
              <a:rPr lang="en-IN" sz="1600" dirty="0"/>
              <a:t> and</a:t>
            </a:r>
            <a:r>
              <a:rPr lang="en-IN" sz="1600" dirty="0"/>
              <a:t> call </a:t>
            </a:r>
            <a:r>
              <a:rPr lang="en-IN" sz="1600" dirty="0"/>
              <a:t>Al-</a:t>
            </a:r>
            <a:r>
              <a:rPr lang="en-IN" sz="1600" dirty="0" err="1"/>
              <a:t>gorithm</a:t>
            </a:r>
            <a:r>
              <a:rPr lang="en-IN" sz="1600" dirty="0"/>
              <a:t> PAM to find k </a:t>
            </a:r>
            <a:r>
              <a:rPr lang="en-IN" sz="1600" dirty="0" err="1"/>
              <a:t>medoids</a:t>
            </a:r>
            <a:r>
              <a:rPr lang="en-IN" sz="1600" dirty="0"/>
              <a:t> of the sample.</a:t>
            </a:r>
          </a:p>
          <a:p>
            <a:pPr lvl="1" algn="just">
              <a:lnSpc>
                <a:spcPct val="200000"/>
              </a:lnSpc>
            </a:pPr>
            <a:r>
              <a:rPr lang="en-IN" sz="1600" dirty="0"/>
              <a:t>For</a:t>
            </a:r>
            <a:r>
              <a:rPr lang="en-IN" sz="1600" dirty="0"/>
              <a:t> each object in the entire data set, determine which of the k </a:t>
            </a:r>
            <a:r>
              <a:rPr lang="en-IN" sz="1600" dirty="0" err="1"/>
              <a:t>medoids</a:t>
            </a:r>
            <a:r>
              <a:rPr lang="en-IN" sz="1600" dirty="0"/>
              <a:t> is the </a:t>
            </a:r>
            <a:r>
              <a:rPr lang="en-IN" sz="1600" dirty="0"/>
              <a:t>   most</a:t>
            </a:r>
            <a:r>
              <a:rPr lang="en-IN" sz="1600" dirty="0"/>
              <a:t> similar to it.</a:t>
            </a:r>
          </a:p>
          <a:p>
            <a:pPr lvl="1" algn="just">
              <a:lnSpc>
                <a:spcPct val="200000"/>
              </a:lnSpc>
            </a:pPr>
            <a:r>
              <a:rPr lang="en-IN" sz="1600" dirty="0"/>
              <a:t>Calculate</a:t>
            </a:r>
            <a:r>
              <a:rPr lang="en-IN" sz="1600" dirty="0"/>
              <a:t> the average dissimilarity ON THE ENTIRE DATASET of </a:t>
            </a:r>
            <a:r>
              <a:rPr lang="en-IN" sz="1600" dirty="0"/>
              <a:t>the</a:t>
            </a:r>
            <a:r>
              <a:rPr lang="en-IN" sz="1600" dirty="0"/>
              <a:t> clustering obtained in the previous step. If this value is less </a:t>
            </a:r>
            <a:r>
              <a:rPr lang="en-IN" sz="1600" dirty="0"/>
              <a:t>than</a:t>
            </a:r>
            <a:r>
              <a:rPr lang="en-IN" sz="1600" dirty="0"/>
              <a:t> the current minimum, use </a:t>
            </a:r>
            <a:r>
              <a:rPr lang="en-IN" sz="1600" dirty="0"/>
              <a:t> this</a:t>
            </a:r>
            <a:r>
              <a:rPr lang="en-IN" sz="1600" dirty="0"/>
              <a:t> value as the current </a:t>
            </a:r>
            <a:r>
              <a:rPr lang="en-IN" sz="1600" dirty="0"/>
              <a:t>minimum</a:t>
            </a:r>
            <a:r>
              <a:rPr lang="en-IN" sz="1600" dirty="0"/>
              <a:t>, and retain the k </a:t>
            </a:r>
            <a:r>
              <a:rPr lang="en-IN" sz="1600" dirty="0" err="1"/>
              <a:t>medoids</a:t>
            </a:r>
            <a:r>
              <a:rPr lang="en-IN" sz="1600" dirty="0"/>
              <a:t> found in Step </a:t>
            </a:r>
            <a:r>
              <a:rPr lang="en-IN" sz="1600" dirty="0"/>
              <a:t>(1)</a:t>
            </a:r>
            <a:r>
              <a:rPr lang="en-IN" sz="1600" dirty="0"/>
              <a:t> as </a:t>
            </a:r>
            <a:r>
              <a:rPr lang="en-IN" sz="1600" dirty="0"/>
              <a:t> the</a:t>
            </a:r>
            <a:r>
              <a:rPr lang="en-IN" sz="1600" dirty="0"/>
              <a:t> best </a:t>
            </a:r>
            <a:r>
              <a:rPr lang="en-IN" sz="1600" dirty="0"/>
              <a:t>set</a:t>
            </a:r>
            <a:r>
              <a:rPr lang="en-IN" sz="1600" dirty="0"/>
              <a:t> of </a:t>
            </a:r>
            <a:r>
              <a:rPr lang="en-IN" sz="1600" dirty="0" err="1"/>
              <a:t>medoids</a:t>
            </a:r>
            <a:r>
              <a:rPr lang="en-IN" sz="1600" dirty="0"/>
              <a:t> obtained </a:t>
            </a:r>
            <a:r>
              <a:rPr lang="en-IN" sz="1600" dirty="0"/>
              <a:t>so</a:t>
            </a:r>
            <a:r>
              <a:rPr lang="en-IN" sz="1600" dirty="0"/>
              <a:t> far</a:t>
            </a:r>
            <a:r>
              <a:rPr lang="en-IN" sz="1600" dirty="0"/>
              <a:t>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2542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80400" cy="533400"/>
          </a:xfrm>
        </p:spPr>
        <p:txBody>
          <a:bodyPr/>
          <a:lstStyle/>
          <a:p>
            <a:r>
              <a:rPr lang="en-US" altLang="en-US" sz="2800" i="1" dirty="0">
                <a:solidFill>
                  <a:srgbClr val="002060"/>
                </a:solidFill>
              </a:rPr>
              <a:t>CLARA</a:t>
            </a:r>
            <a:r>
              <a:rPr lang="en-US" altLang="en-US" sz="2800" dirty="0">
                <a:solidFill>
                  <a:srgbClr val="002060"/>
                </a:solidFill>
              </a:rPr>
              <a:t> (Clustering Large Applications</a:t>
            </a:r>
            <a:r>
              <a:rPr lang="en-US" altLang="en-US" sz="2800" dirty="0">
                <a:solidFill>
                  <a:srgbClr val="002060"/>
                </a:solidFill>
              </a:rPr>
              <a:t>)</a:t>
            </a:r>
            <a:endParaRPr lang="en-IN" sz="2800" dirty="0"/>
          </a:p>
        </p:txBody>
      </p:sp>
      <p:sp>
        <p:nvSpPr>
          <p:cNvPr id="3" name="object 9"/>
          <p:cNvSpPr txBox="1"/>
          <p:nvPr/>
        </p:nvSpPr>
        <p:spPr>
          <a:xfrm>
            <a:off x="2133600" y="1219200"/>
            <a:ext cx="7632700" cy="518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 algn="just">
              <a:lnSpc>
                <a:spcPct val="150000"/>
              </a:lnSpc>
              <a:spcBef>
                <a:spcPts val="11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dirty="0">
                <a:cs typeface="Century Gothic"/>
              </a:rPr>
              <a:t>Complexity of each  Iteration is:</a:t>
            </a:r>
            <a:r>
              <a:rPr spc="551" dirty="0">
                <a:cs typeface="Century Gothic"/>
              </a:rPr>
              <a:t> </a:t>
            </a:r>
            <a:r>
              <a:rPr dirty="0">
                <a:solidFill>
                  <a:srgbClr val="006FBF"/>
                </a:solidFill>
                <a:cs typeface="Century Gothic"/>
              </a:rPr>
              <a:t>0(k</a:t>
            </a:r>
            <a:r>
              <a:rPr lang="en-IN" dirty="0">
                <a:solidFill>
                  <a:srgbClr val="006FBF"/>
                </a:solidFill>
                <a:cs typeface="Century Gothic"/>
              </a:rPr>
              <a:t>(40+k)</a:t>
            </a:r>
            <a:r>
              <a:rPr baseline="25095" dirty="0">
                <a:solidFill>
                  <a:srgbClr val="006FBF"/>
                </a:solidFill>
                <a:cs typeface="Century Gothic"/>
              </a:rPr>
              <a:t>2</a:t>
            </a:r>
            <a:r>
              <a:rPr spc="-7" baseline="25095" dirty="0">
                <a:solidFill>
                  <a:srgbClr val="006FBF"/>
                </a:solidFill>
                <a:cs typeface="Century Gothic"/>
              </a:rPr>
              <a:t> </a:t>
            </a:r>
            <a:r>
              <a:rPr dirty="0">
                <a:solidFill>
                  <a:srgbClr val="006FBF"/>
                </a:solidFill>
                <a:cs typeface="Century Gothic"/>
              </a:rPr>
              <a:t>+</a:t>
            </a:r>
            <a:r>
              <a:rPr spc="-1" dirty="0">
                <a:solidFill>
                  <a:srgbClr val="006FBF"/>
                </a:solidFill>
                <a:cs typeface="Century Gothic"/>
              </a:rPr>
              <a:t> </a:t>
            </a:r>
            <a:r>
              <a:rPr dirty="0">
                <a:solidFill>
                  <a:srgbClr val="006FBF"/>
                </a:solidFill>
                <a:cs typeface="Century Gothic"/>
              </a:rPr>
              <a:t>k(n-k))</a:t>
            </a:r>
            <a:endParaRPr lang="en-IN" dirty="0">
              <a:solidFill>
                <a:srgbClr val="006FBF"/>
              </a:solidFill>
              <a:cs typeface="Century Gothic"/>
            </a:endParaRPr>
          </a:p>
          <a:p>
            <a:pPr marL="812800" lvl="1" indent="-342900" algn="just">
              <a:lnSpc>
                <a:spcPct val="150000"/>
              </a:lnSpc>
              <a:spcBef>
                <a:spcPts val="110"/>
              </a:spcBef>
              <a:buFont typeface="Wingdings" panose="05000000000000000000" pitchFamily="2" charset="2"/>
              <a:buChar char="q"/>
            </a:pPr>
            <a:r>
              <a:rPr spc="-4" dirty="0">
                <a:solidFill>
                  <a:srgbClr val="640064"/>
                </a:solidFill>
                <a:cs typeface="Century Gothic"/>
              </a:rPr>
              <a:t>s</a:t>
            </a:r>
            <a:r>
              <a:rPr dirty="0">
                <a:cs typeface="Century Gothic"/>
              </a:rPr>
              <a:t>: the size of the sample</a:t>
            </a:r>
            <a:endParaRPr lang="en-IN" dirty="0">
              <a:cs typeface="Century Gothic"/>
            </a:endParaRPr>
          </a:p>
          <a:p>
            <a:pPr marL="812800" lvl="1" indent="-342900" algn="just">
              <a:lnSpc>
                <a:spcPct val="150000"/>
              </a:lnSpc>
              <a:spcBef>
                <a:spcPts val="110"/>
              </a:spcBef>
              <a:buFont typeface="Wingdings" panose="05000000000000000000" pitchFamily="2" charset="2"/>
              <a:buChar char="q"/>
            </a:pPr>
            <a:r>
              <a:rPr dirty="0">
                <a:solidFill>
                  <a:srgbClr val="640064"/>
                </a:solidFill>
                <a:cs typeface="Century Gothic"/>
              </a:rPr>
              <a:t>k</a:t>
            </a:r>
            <a:r>
              <a:rPr dirty="0">
                <a:cs typeface="Century Gothic"/>
              </a:rPr>
              <a:t>: numb</a:t>
            </a:r>
            <a:r>
              <a:rPr spc="4" dirty="0">
                <a:cs typeface="Century Gothic"/>
              </a:rPr>
              <a:t>e</a:t>
            </a:r>
            <a:r>
              <a:rPr dirty="0">
                <a:cs typeface="Century Gothic"/>
              </a:rPr>
              <a:t>r of clusters</a:t>
            </a:r>
            <a:endParaRPr lang="en-IN" dirty="0">
              <a:cs typeface="Century Gothic"/>
            </a:endParaRPr>
          </a:p>
          <a:p>
            <a:pPr marL="812800" lvl="1" indent="-342900" algn="just">
              <a:lnSpc>
                <a:spcPct val="150000"/>
              </a:lnSpc>
              <a:spcBef>
                <a:spcPts val="110"/>
              </a:spcBef>
              <a:buFont typeface="Wingdings" panose="05000000000000000000" pitchFamily="2" charset="2"/>
              <a:buChar char="q"/>
            </a:pPr>
            <a:r>
              <a:rPr dirty="0">
                <a:solidFill>
                  <a:srgbClr val="640064"/>
                </a:solidFill>
                <a:cs typeface="Century Gothic"/>
              </a:rPr>
              <a:t>n</a:t>
            </a:r>
            <a:r>
              <a:rPr dirty="0">
                <a:cs typeface="Century Gothic"/>
              </a:rPr>
              <a:t>: number of objects</a:t>
            </a:r>
            <a:endParaRPr lang="en-IN" dirty="0">
              <a:cs typeface="Century Gothic"/>
            </a:endParaRPr>
          </a:p>
          <a:p>
            <a:pPr marL="14224" marR="38614" algn="just">
              <a:lnSpc>
                <a:spcPct val="150000"/>
              </a:lnSpc>
              <a:spcBef>
                <a:spcPts val="544"/>
              </a:spcBef>
            </a:pPr>
            <a:endParaRPr lang="en-IN" dirty="0">
              <a:cs typeface="Century Gothic"/>
            </a:endParaRPr>
          </a:p>
          <a:p>
            <a:pPr marL="298450" indent="-285750" algn="just">
              <a:lnSpc>
                <a:spcPct val="150000"/>
              </a:lnSpc>
              <a:spcBef>
                <a:spcPts val="109"/>
              </a:spcBef>
              <a:buFont typeface="Wingdings" panose="05000000000000000000" pitchFamily="2" charset="2"/>
              <a:buChar char="q"/>
            </a:pPr>
            <a:r>
              <a:rPr lang="en-IN" sz="1600" spc="-4" dirty="0">
                <a:solidFill>
                  <a:srgbClr val="006FBF"/>
                </a:solidFill>
                <a:cs typeface="Century Gothic"/>
              </a:rPr>
              <a:t>PA</a:t>
            </a:r>
            <a:r>
              <a:rPr lang="en-IN" sz="1600" dirty="0">
                <a:solidFill>
                  <a:srgbClr val="006FBF"/>
                </a:solidFill>
                <a:cs typeface="Century Gothic"/>
              </a:rPr>
              <a:t>M</a:t>
            </a:r>
            <a:r>
              <a:rPr lang="en-IN" sz="1600" spc="-43" dirty="0">
                <a:solidFill>
                  <a:srgbClr val="006FBF"/>
                </a:solidFill>
                <a:cs typeface="Century Gothic"/>
              </a:rPr>
              <a:t> </a:t>
            </a:r>
            <a:r>
              <a:rPr lang="en-IN" sz="1600" dirty="0">
                <a:cs typeface="Century Gothic"/>
              </a:rPr>
              <a:t>finds the best k </a:t>
            </a:r>
            <a:r>
              <a:rPr lang="en-IN" sz="1600" dirty="0" err="1">
                <a:cs typeface="Century Gothic"/>
              </a:rPr>
              <a:t>medoids</a:t>
            </a:r>
            <a:r>
              <a:rPr lang="en-IN" sz="1600" spc="-63" dirty="0">
                <a:cs typeface="Century Gothic"/>
              </a:rPr>
              <a:t> </a:t>
            </a:r>
            <a:r>
              <a:rPr lang="en-IN" sz="1600" dirty="0">
                <a:cs typeface="Century Gothic"/>
              </a:rPr>
              <a:t>amo</a:t>
            </a:r>
            <a:r>
              <a:rPr lang="en-IN" sz="1600" spc="9" dirty="0">
                <a:cs typeface="Century Gothic"/>
              </a:rPr>
              <a:t>n</a:t>
            </a:r>
            <a:r>
              <a:rPr lang="en-IN" sz="1600" dirty="0">
                <a:cs typeface="Century Gothic"/>
              </a:rPr>
              <a:t>g</a:t>
            </a:r>
            <a:r>
              <a:rPr lang="en-IN" sz="1600" spc="-57" dirty="0">
                <a:cs typeface="Century Gothic"/>
              </a:rPr>
              <a:t> </a:t>
            </a:r>
            <a:r>
              <a:rPr lang="en-IN" sz="1600" dirty="0">
                <a:cs typeface="Century Gothic"/>
              </a:rPr>
              <a:t>a</a:t>
            </a:r>
            <a:r>
              <a:rPr lang="en-IN" sz="1600" spc="-13" dirty="0">
                <a:cs typeface="Century Gothic"/>
              </a:rPr>
              <a:t> </a:t>
            </a:r>
            <a:r>
              <a:rPr lang="en-IN" sz="1600" dirty="0">
                <a:cs typeface="Century Gothic"/>
              </a:rPr>
              <a:t>g</a:t>
            </a:r>
            <a:r>
              <a:rPr lang="en-IN" sz="1600" spc="9" dirty="0">
                <a:cs typeface="Century Gothic"/>
              </a:rPr>
              <a:t>i</a:t>
            </a:r>
            <a:r>
              <a:rPr lang="en-IN" sz="1600" dirty="0">
                <a:cs typeface="Century Gothic"/>
              </a:rPr>
              <a:t>ven data,</a:t>
            </a:r>
            <a:r>
              <a:rPr lang="en-IN" sz="1600" spc="-53" dirty="0">
                <a:cs typeface="Century Gothic"/>
              </a:rPr>
              <a:t> </a:t>
            </a:r>
            <a:r>
              <a:rPr lang="en-IN" sz="1600" dirty="0">
                <a:cs typeface="Century Gothic"/>
              </a:rPr>
              <a:t>and</a:t>
            </a:r>
            <a:r>
              <a:rPr lang="en-IN" sz="1600" spc="-39" dirty="0">
                <a:cs typeface="Century Gothic"/>
              </a:rPr>
              <a:t> </a:t>
            </a:r>
            <a:r>
              <a:rPr lang="en-IN" sz="1600" dirty="0">
                <a:solidFill>
                  <a:srgbClr val="006FBF"/>
                </a:solidFill>
                <a:cs typeface="Century Gothic"/>
              </a:rPr>
              <a:t>CLARA </a:t>
            </a:r>
            <a:r>
              <a:rPr lang="en-IN" sz="2400" baseline="-1359" dirty="0">
                <a:cs typeface="Century Gothic"/>
              </a:rPr>
              <a:t>finds </a:t>
            </a:r>
            <a:r>
              <a:rPr lang="en-IN" sz="2400" baseline="-1359" dirty="0">
                <a:cs typeface="Century Gothic"/>
              </a:rPr>
              <a:t>the best k </a:t>
            </a:r>
            <a:r>
              <a:rPr lang="en-IN" sz="2400" baseline="-1359" dirty="0" err="1">
                <a:cs typeface="Century Gothic"/>
              </a:rPr>
              <a:t>medoids</a:t>
            </a:r>
            <a:r>
              <a:rPr lang="en-IN" sz="2400" spc="-83" baseline="-1359" dirty="0">
                <a:cs typeface="Century Gothic"/>
              </a:rPr>
              <a:t> </a:t>
            </a:r>
            <a:r>
              <a:rPr lang="en-IN" sz="2400" baseline="-1359" dirty="0">
                <a:cs typeface="Century Gothic"/>
              </a:rPr>
              <a:t>among the selected </a:t>
            </a:r>
            <a:r>
              <a:rPr lang="en-IN" sz="2400" baseline="-1359" dirty="0">
                <a:cs typeface="Century Gothic"/>
              </a:rPr>
              <a:t>samples.</a:t>
            </a:r>
          </a:p>
          <a:p>
            <a:pPr marL="12725" marR="38061" algn="just">
              <a:lnSpc>
                <a:spcPct val="150000"/>
              </a:lnSpc>
              <a:spcBef>
                <a:spcPts val="11"/>
              </a:spcBef>
            </a:pPr>
            <a:endParaRPr lang="en-IN" sz="2400" baseline="-1359" dirty="0">
              <a:cs typeface="Century Gothic"/>
            </a:endParaRPr>
          </a:p>
          <a:p>
            <a:pPr marL="298450" marR="31677" indent="-285750" algn="just">
              <a:lnSpc>
                <a:spcPct val="150000"/>
              </a:lnSpc>
              <a:spcBef>
                <a:spcPts val="109"/>
              </a:spcBef>
              <a:buFont typeface="Wingdings" panose="05000000000000000000" pitchFamily="2" charset="2"/>
              <a:buChar char="q"/>
            </a:pPr>
            <a:r>
              <a:rPr lang="en-IN" sz="1600" dirty="0">
                <a:solidFill>
                  <a:srgbClr val="006FBF"/>
                </a:solidFill>
                <a:cs typeface="Century Gothic"/>
              </a:rPr>
              <a:t>Problems</a:t>
            </a:r>
          </a:p>
          <a:p>
            <a:pPr marL="755650" marR="31677" lvl="1" indent="-285750" algn="just">
              <a:lnSpc>
                <a:spcPct val="150000"/>
              </a:lnSpc>
              <a:spcBef>
                <a:spcPts val="109"/>
              </a:spcBef>
              <a:buFont typeface="Wingdings" panose="05000000000000000000" pitchFamily="2" charset="2"/>
              <a:buChar char="q"/>
            </a:pPr>
            <a:r>
              <a:rPr lang="en-IN" sz="1600" dirty="0">
                <a:cs typeface="Century Gothic"/>
              </a:rPr>
              <a:t>The </a:t>
            </a:r>
            <a:r>
              <a:rPr lang="en-IN" sz="1600" dirty="0">
                <a:cs typeface="Century Gothic"/>
              </a:rPr>
              <a:t>best k </a:t>
            </a:r>
            <a:r>
              <a:rPr lang="en-IN" sz="1600" dirty="0" err="1">
                <a:cs typeface="Century Gothic"/>
              </a:rPr>
              <a:t>medoids</a:t>
            </a:r>
            <a:r>
              <a:rPr lang="en-IN" sz="1600" dirty="0">
                <a:cs typeface="Century Gothic"/>
              </a:rPr>
              <a:t> may n</a:t>
            </a:r>
            <a:r>
              <a:rPr lang="en-IN" sz="1600" spc="9" dirty="0">
                <a:cs typeface="Century Gothic"/>
              </a:rPr>
              <a:t>o</a:t>
            </a:r>
            <a:r>
              <a:rPr lang="en-IN" sz="1600" dirty="0">
                <a:cs typeface="Century Gothic"/>
              </a:rPr>
              <a:t>t be selected during the sampling process, in this case, CL</a:t>
            </a:r>
            <a:r>
              <a:rPr lang="en-IN" sz="1600" spc="-9" dirty="0">
                <a:cs typeface="Century Gothic"/>
              </a:rPr>
              <a:t>A</a:t>
            </a:r>
            <a:r>
              <a:rPr lang="en-IN" sz="1600" dirty="0">
                <a:cs typeface="Century Gothic"/>
              </a:rPr>
              <a:t>RA w</a:t>
            </a:r>
            <a:r>
              <a:rPr lang="en-IN" sz="1600" spc="-9" dirty="0">
                <a:cs typeface="Century Gothic"/>
              </a:rPr>
              <a:t>i</a:t>
            </a:r>
            <a:r>
              <a:rPr lang="en-IN" sz="1600" dirty="0">
                <a:cs typeface="Century Gothic"/>
              </a:rPr>
              <a:t>ll</a:t>
            </a:r>
            <a:r>
              <a:rPr lang="en-IN" sz="1600" spc="-4" dirty="0">
                <a:cs typeface="Century Gothic"/>
              </a:rPr>
              <a:t> </a:t>
            </a:r>
            <a:r>
              <a:rPr lang="en-IN" sz="1600" dirty="0">
                <a:cs typeface="Century Gothic"/>
              </a:rPr>
              <a:t>never find the best </a:t>
            </a:r>
            <a:r>
              <a:rPr lang="en-IN" sz="1600" dirty="0">
                <a:cs typeface="Century Gothic"/>
              </a:rPr>
              <a:t>c</a:t>
            </a:r>
            <a:r>
              <a:rPr lang="en-IN" sz="1600" spc="-9" dirty="0">
                <a:cs typeface="Century Gothic"/>
              </a:rPr>
              <a:t>l</a:t>
            </a:r>
            <a:r>
              <a:rPr lang="en-IN" sz="1600" dirty="0">
                <a:cs typeface="Century Gothic"/>
              </a:rPr>
              <a:t>ustering.</a:t>
            </a:r>
          </a:p>
          <a:p>
            <a:pPr marL="755650" marR="31677" lvl="1" indent="-285750" algn="just">
              <a:lnSpc>
                <a:spcPct val="150000"/>
              </a:lnSpc>
              <a:spcBef>
                <a:spcPts val="109"/>
              </a:spcBef>
              <a:buFont typeface="Wingdings" panose="05000000000000000000" pitchFamily="2" charset="2"/>
              <a:buChar char="q"/>
            </a:pPr>
            <a:r>
              <a:rPr lang="en-IN" sz="1600" dirty="0">
                <a:cs typeface="Century Gothic"/>
              </a:rPr>
              <a:t>If </a:t>
            </a:r>
            <a:r>
              <a:rPr lang="en-IN" sz="1600" dirty="0">
                <a:cs typeface="Century Gothic"/>
              </a:rPr>
              <a:t>the sampling is biased we cannot have</a:t>
            </a:r>
            <a:r>
              <a:rPr lang="en-IN" sz="1600" spc="-4" dirty="0">
                <a:cs typeface="Century Gothic"/>
              </a:rPr>
              <a:t> </a:t>
            </a:r>
            <a:r>
              <a:rPr lang="en-IN" sz="1600" dirty="0">
                <a:cs typeface="Century Gothic"/>
              </a:rPr>
              <a:t>a good </a:t>
            </a:r>
            <a:r>
              <a:rPr lang="en-IN" sz="1600" dirty="0">
                <a:cs typeface="Century Gothic"/>
              </a:rPr>
              <a:t>c</a:t>
            </a:r>
            <a:r>
              <a:rPr lang="en-IN" sz="1600" spc="-9" dirty="0">
                <a:cs typeface="Century Gothic"/>
              </a:rPr>
              <a:t>l</a:t>
            </a:r>
            <a:r>
              <a:rPr lang="en-IN" sz="1600" dirty="0">
                <a:cs typeface="Century Gothic"/>
              </a:rPr>
              <a:t>ustering.</a:t>
            </a:r>
            <a:endParaRPr lang="en-IN" sz="1600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77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280400" cy="533400"/>
          </a:xfrm>
        </p:spPr>
        <p:txBody>
          <a:bodyPr/>
          <a:lstStyle/>
          <a:p>
            <a:r>
              <a:rPr lang="en-IN" sz="2800" i="1" dirty="0">
                <a:solidFill>
                  <a:srgbClr val="002060"/>
                </a:solidFill>
              </a:rPr>
              <a:t>PAM or K-</a:t>
            </a:r>
            <a:r>
              <a:rPr lang="en-IN" sz="2800" i="1" dirty="0" err="1">
                <a:solidFill>
                  <a:srgbClr val="002060"/>
                </a:solidFill>
              </a:rPr>
              <a:t>Medoids</a:t>
            </a:r>
            <a:r>
              <a:rPr lang="en-IN" sz="2800" i="1" dirty="0">
                <a:solidFill>
                  <a:srgbClr val="002060"/>
                </a:solidFill>
              </a:rPr>
              <a:t> </a:t>
            </a:r>
            <a:r>
              <a:rPr lang="en-IN" sz="2800" dirty="0">
                <a:solidFill>
                  <a:srgbClr val="002060"/>
                </a:solidFill>
              </a:rPr>
              <a:t>: Different View</a:t>
            </a:r>
            <a:endParaRPr lang="en-IN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65816" y="1143442"/>
            <a:ext cx="7191800" cy="4723959"/>
            <a:chOff x="941816" y="1143441"/>
            <a:chExt cx="7191800" cy="4723959"/>
          </a:xfrm>
        </p:grpSpPr>
        <p:grpSp>
          <p:nvGrpSpPr>
            <p:cNvPr id="7" name="Group 6"/>
            <p:cNvGrpSpPr/>
            <p:nvPr/>
          </p:nvGrpSpPr>
          <p:grpSpPr>
            <a:xfrm>
              <a:off x="3838979" y="1143441"/>
              <a:ext cx="796886" cy="648649"/>
              <a:chOff x="1475657" y="260070"/>
              <a:chExt cx="796886" cy="64864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88672" y="323944"/>
                <a:ext cx="7248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aseline="-25000" dirty="0"/>
                  <a:t>2</a:t>
                </a:r>
                <a:r>
                  <a:rPr lang="en-IN" sz="1600" b="1" dirty="0"/>
                  <a:t>,0</a:t>
                </a:r>
                <a:r>
                  <a:rPr lang="en-IN" sz="1600" baseline="-25000" dirty="0"/>
                  <a:t>3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E=20</a:t>
                </a:r>
                <a:endParaRPr lang="en-IN" sz="16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41816" y="2860521"/>
              <a:ext cx="796886" cy="648649"/>
              <a:chOff x="1475657" y="260070"/>
              <a:chExt cx="796886" cy="648649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88672" y="323944"/>
                <a:ext cx="724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="1" baseline="-25000" dirty="0"/>
                  <a:t>3</a:t>
                </a:r>
                <a:r>
                  <a:rPr lang="en-IN" sz="1600" b="1" dirty="0"/>
                  <a:t>,0</a:t>
                </a:r>
                <a:r>
                  <a:rPr lang="en-IN" sz="1600" b="1" baseline="-25000" dirty="0"/>
                  <a:t>1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E=30</a:t>
                </a:r>
                <a:endParaRPr lang="en-IN" sz="16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35863" y="2843213"/>
              <a:ext cx="796886" cy="648649"/>
              <a:chOff x="1475657" y="260070"/>
              <a:chExt cx="796886" cy="64864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88672" y="323944"/>
                <a:ext cx="724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="1" baseline="-25000" dirty="0"/>
                  <a:t>3</a:t>
                </a:r>
                <a:r>
                  <a:rPr lang="en-IN" sz="1600" b="1" dirty="0"/>
                  <a:t>,0</a:t>
                </a:r>
                <a:r>
                  <a:rPr lang="en-IN" sz="1600" b="1" baseline="-25000" dirty="0"/>
                  <a:t>4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E=10</a:t>
                </a:r>
                <a:endParaRPr lang="en-IN" sz="16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93603" y="2811277"/>
              <a:ext cx="796886" cy="648649"/>
              <a:chOff x="1475657" y="260070"/>
              <a:chExt cx="796886" cy="64864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88672" y="323944"/>
                <a:ext cx="724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="1" baseline="-25000" dirty="0"/>
                  <a:t>3</a:t>
                </a:r>
                <a:r>
                  <a:rPr lang="en-IN" sz="1600" b="1" dirty="0"/>
                  <a:t>,0</a:t>
                </a:r>
                <a:r>
                  <a:rPr lang="en-IN" sz="1600" b="1" baseline="-25000" dirty="0"/>
                  <a:t>5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E=12</a:t>
                </a:r>
                <a:endParaRPr lang="en-IN" sz="16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49314" y="2820765"/>
              <a:ext cx="796886" cy="648649"/>
              <a:chOff x="1475657" y="260070"/>
              <a:chExt cx="796886" cy="64864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88672" y="323944"/>
                <a:ext cx="724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="1" baseline="-25000" dirty="0"/>
                  <a:t>1</a:t>
                </a:r>
                <a:r>
                  <a:rPr lang="en-IN" sz="1600" b="1" dirty="0"/>
                  <a:t>,0</a:t>
                </a:r>
                <a:r>
                  <a:rPr lang="en-IN" sz="1600" b="1" baseline="-25000" dirty="0"/>
                  <a:t>2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E=19</a:t>
                </a:r>
                <a:endParaRPr lang="en-IN" sz="16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120503" y="2803457"/>
              <a:ext cx="796886" cy="648649"/>
              <a:chOff x="1475657" y="260070"/>
              <a:chExt cx="796886" cy="64864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88672" y="323944"/>
                <a:ext cx="724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="1" baseline="-25000" dirty="0"/>
                  <a:t>4</a:t>
                </a:r>
                <a:r>
                  <a:rPr lang="en-IN" sz="1600" b="1" dirty="0"/>
                  <a:t>,0</a:t>
                </a:r>
                <a:r>
                  <a:rPr lang="en-IN" sz="1600" b="1" baseline="-25000" dirty="0"/>
                  <a:t>2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E=33</a:t>
                </a:r>
                <a:endParaRPr lang="en-IN" sz="16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336730" y="2771521"/>
              <a:ext cx="796886" cy="648649"/>
              <a:chOff x="1475657" y="260070"/>
              <a:chExt cx="796886" cy="64864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88672" y="323944"/>
                <a:ext cx="724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="1" baseline="-25000" dirty="0"/>
                  <a:t>5</a:t>
                </a:r>
                <a:r>
                  <a:rPr lang="en-IN" sz="1600" b="1" dirty="0"/>
                  <a:t>,0</a:t>
                </a:r>
                <a:r>
                  <a:rPr lang="en-IN" sz="1600" b="1" baseline="-25000" dirty="0"/>
                  <a:t>2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E=14</a:t>
                </a:r>
                <a:endParaRPr lang="en-IN" sz="16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622001" y="4943670"/>
              <a:ext cx="796886" cy="648649"/>
              <a:chOff x="1475657" y="260070"/>
              <a:chExt cx="796886" cy="64864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488672" y="323944"/>
                <a:ext cx="724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="1" baseline="-25000" dirty="0"/>
                  <a:t>1</a:t>
                </a:r>
                <a:r>
                  <a:rPr lang="en-IN" sz="1600" b="1" dirty="0"/>
                  <a:t>,0</a:t>
                </a:r>
                <a:r>
                  <a:rPr lang="en-IN" sz="1600" b="1" baseline="-25000" dirty="0"/>
                  <a:t>4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E=26</a:t>
                </a:r>
                <a:endParaRPr lang="en-IN" sz="16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815990" y="5218751"/>
              <a:ext cx="796886" cy="648649"/>
              <a:chOff x="1475657" y="260070"/>
              <a:chExt cx="796886" cy="64864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488673" y="323944"/>
                <a:ext cx="724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="1" baseline="-25000" dirty="0"/>
                  <a:t>1</a:t>
                </a:r>
                <a:r>
                  <a:rPr lang="en-IN" sz="1600" b="1" dirty="0"/>
                  <a:t>,0</a:t>
                </a:r>
                <a:r>
                  <a:rPr lang="en-IN" sz="1600" b="1" baseline="-25000" dirty="0"/>
                  <a:t>5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E=17</a:t>
                </a:r>
                <a:endParaRPr lang="en-IN" sz="1600" dirty="0"/>
              </a:p>
            </p:txBody>
          </p:sp>
        </p:grpSp>
        <p:cxnSp>
          <p:nvCxnSpPr>
            <p:cNvPr id="37" name="Straight Connector 36"/>
            <p:cNvCxnSpPr>
              <a:endCxn id="9" idx="7"/>
            </p:cNvCxnSpPr>
            <p:nvPr/>
          </p:nvCxnSpPr>
          <p:spPr>
            <a:xfrm flipH="1">
              <a:off x="1622001" y="1684368"/>
              <a:ext cx="2330427" cy="127114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2" idx="7"/>
            </p:cNvCxnSpPr>
            <p:nvPr/>
          </p:nvCxnSpPr>
          <p:spPr>
            <a:xfrm flipH="1">
              <a:off x="2916048" y="1792090"/>
              <a:ext cx="1151896" cy="11461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4" idx="4"/>
              <a:endCxn id="15" idx="0"/>
            </p:cNvCxnSpPr>
            <p:nvPr/>
          </p:nvCxnSpPr>
          <p:spPr>
            <a:xfrm flipH="1">
              <a:off x="3892046" y="1792090"/>
              <a:ext cx="345376" cy="10191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19" idx="0"/>
            </p:cNvCxnSpPr>
            <p:nvPr/>
          </p:nvCxnSpPr>
          <p:spPr>
            <a:xfrm>
              <a:off x="4350871" y="1792090"/>
              <a:ext cx="796886" cy="102867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442732" y="1736466"/>
              <a:ext cx="1703840" cy="121904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" idx="5"/>
            </p:cNvCxnSpPr>
            <p:nvPr/>
          </p:nvCxnSpPr>
          <p:spPr>
            <a:xfrm>
              <a:off x="4519164" y="1697098"/>
              <a:ext cx="2984638" cy="11780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9" idx="4"/>
              <a:endCxn id="12" idx="4"/>
            </p:cNvCxnSpPr>
            <p:nvPr/>
          </p:nvCxnSpPr>
          <p:spPr>
            <a:xfrm rot="5400000" flipH="1" flipV="1">
              <a:off x="1978628" y="2853492"/>
              <a:ext cx="17308" cy="1294047"/>
            </a:xfrm>
            <a:prstGeom prst="curvedConnector3">
              <a:avLst>
                <a:gd name="adj1" fmla="val -1320777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>
              <a:stCxn id="9" idx="4"/>
              <a:endCxn id="15" idx="4"/>
            </p:cNvCxnSpPr>
            <p:nvPr/>
          </p:nvCxnSpPr>
          <p:spPr>
            <a:xfrm rot="5400000" flipH="1" flipV="1">
              <a:off x="2591530" y="2208654"/>
              <a:ext cx="49244" cy="2551787"/>
            </a:xfrm>
            <a:prstGeom prst="curvedConnector3">
              <a:avLst>
                <a:gd name="adj1" fmla="val -823617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>
              <a:stCxn id="9" idx="4"/>
              <a:endCxn id="19" idx="4"/>
            </p:cNvCxnSpPr>
            <p:nvPr/>
          </p:nvCxnSpPr>
          <p:spPr>
            <a:xfrm rot="5400000" flipH="1" flipV="1">
              <a:off x="3224130" y="1585543"/>
              <a:ext cx="39756" cy="3807498"/>
            </a:xfrm>
            <a:prstGeom prst="curvedConnector3">
              <a:avLst>
                <a:gd name="adj1" fmla="val -1502440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00416" y="3491863"/>
              <a:ext cx="2667779" cy="179685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" idx="4"/>
              <a:endCxn id="28" idx="1"/>
            </p:cNvCxnSpPr>
            <p:nvPr/>
          </p:nvCxnSpPr>
          <p:spPr>
            <a:xfrm>
              <a:off x="1340259" y="3509170"/>
              <a:ext cx="398443" cy="152949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5948061" y="5215613"/>
              <a:ext cx="796886" cy="648649"/>
              <a:chOff x="1475657" y="260070"/>
              <a:chExt cx="796886" cy="64864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475657" y="260070"/>
                <a:ext cx="796886" cy="64864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488672" y="323944"/>
                <a:ext cx="7248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b="1" dirty="0"/>
                  <a:t>{0</a:t>
                </a:r>
                <a:r>
                  <a:rPr lang="en-IN" sz="1600" b="1" baseline="-25000" dirty="0"/>
                  <a:t>4</a:t>
                </a:r>
                <a:r>
                  <a:rPr lang="en-IN" sz="1600" b="1" dirty="0"/>
                  <a:t>,0</a:t>
                </a:r>
                <a:r>
                  <a:rPr lang="en-IN" sz="1600" b="1" baseline="-25000" dirty="0"/>
                  <a:t>5</a:t>
                </a:r>
                <a:r>
                  <a:rPr lang="en-IN" sz="1600" b="1" dirty="0"/>
                  <a:t>}</a:t>
                </a:r>
              </a:p>
              <a:p>
                <a:pPr algn="ctr"/>
                <a:r>
                  <a:rPr lang="en-IN" sz="1600" dirty="0"/>
                  <a:t>E=21</a:t>
                </a:r>
                <a:endParaRPr lang="en-IN" sz="1600" dirty="0"/>
              </a:p>
            </p:txBody>
          </p:sp>
        </p:grpSp>
        <p:cxnSp>
          <p:nvCxnSpPr>
            <p:cNvPr id="33" name="Curved Connector 32"/>
            <p:cNvCxnSpPr>
              <a:stCxn id="13" idx="2"/>
              <a:endCxn id="15" idx="4"/>
            </p:cNvCxnSpPr>
            <p:nvPr/>
          </p:nvCxnSpPr>
          <p:spPr>
            <a:xfrm rot="5400000" flipH="1" flipV="1">
              <a:off x="3235713" y="2835529"/>
              <a:ext cx="31936" cy="1280729"/>
            </a:xfrm>
            <a:prstGeom prst="curvedConnector3">
              <a:avLst>
                <a:gd name="adj1" fmla="val -715807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12" idx="4"/>
              <a:endCxn id="22" idx="4"/>
            </p:cNvCxnSpPr>
            <p:nvPr/>
          </p:nvCxnSpPr>
          <p:spPr>
            <a:xfrm rot="5400000" flipH="1" flipV="1">
              <a:off x="4556748" y="1529664"/>
              <a:ext cx="39756" cy="3884640"/>
            </a:xfrm>
            <a:prstGeom prst="curvedConnector3">
              <a:avLst>
                <a:gd name="adj1" fmla="val -1354050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3" idx="2"/>
              <a:endCxn id="28" idx="0"/>
            </p:cNvCxnSpPr>
            <p:nvPr/>
          </p:nvCxnSpPr>
          <p:spPr>
            <a:xfrm flipH="1">
              <a:off x="2020444" y="3491862"/>
              <a:ext cx="590873" cy="145180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2" idx="4"/>
            </p:cNvCxnSpPr>
            <p:nvPr/>
          </p:nvCxnSpPr>
          <p:spPr>
            <a:xfrm>
              <a:off x="2634306" y="3491862"/>
              <a:ext cx="3326770" cy="19022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stCxn id="16" idx="2"/>
              <a:endCxn id="25" idx="4"/>
            </p:cNvCxnSpPr>
            <p:nvPr/>
          </p:nvCxnSpPr>
          <p:spPr>
            <a:xfrm rot="5400000" flipH="1" flipV="1">
              <a:off x="5782237" y="1506990"/>
              <a:ext cx="39756" cy="3866116"/>
            </a:xfrm>
            <a:prstGeom prst="curvedConnector3">
              <a:avLst>
                <a:gd name="adj1" fmla="val -1316953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6" idx="2"/>
              <a:endCxn id="31" idx="0"/>
            </p:cNvCxnSpPr>
            <p:nvPr/>
          </p:nvCxnSpPr>
          <p:spPr>
            <a:xfrm>
              <a:off x="3869057" y="3459926"/>
              <a:ext cx="345376" cy="17588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6" idx="2"/>
            </p:cNvCxnSpPr>
            <p:nvPr/>
          </p:nvCxnSpPr>
          <p:spPr>
            <a:xfrm>
              <a:off x="3869057" y="3459926"/>
              <a:ext cx="2277515" cy="18080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9" idx="4"/>
            </p:cNvCxnSpPr>
            <p:nvPr/>
          </p:nvCxnSpPr>
          <p:spPr>
            <a:xfrm flipH="1">
              <a:off x="2418887" y="3469414"/>
              <a:ext cx="2728870" cy="1746199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9" idx="4"/>
              <a:endCxn id="31" idx="0"/>
            </p:cNvCxnSpPr>
            <p:nvPr/>
          </p:nvCxnSpPr>
          <p:spPr>
            <a:xfrm flipH="1">
              <a:off x="4214433" y="3469414"/>
              <a:ext cx="933324" cy="1749337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urved Connector 72"/>
            <p:cNvCxnSpPr>
              <a:stCxn id="19" idx="4"/>
              <a:endCxn id="22" idx="4"/>
            </p:cNvCxnSpPr>
            <p:nvPr/>
          </p:nvCxnSpPr>
          <p:spPr>
            <a:xfrm rot="5400000" flipH="1" flipV="1">
              <a:off x="5824697" y="2775165"/>
              <a:ext cx="17308" cy="1371189"/>
            </a:xfrm>
            <a:prstGeom prst="curvedConnector3">
              <a:avLst>
                <a:gd name="adj1" fmla="val -132077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>
              <a:stCxn id="19" idx="4"/>
              <a:endCxn id="25" idx="4"/>
            </p:cNvCxnSpPr>
            <p:nvPr/>
          </p:nvCxnSpPr>
          <p:spPr>
            <a:xfrm rot="5400000" flipH="1" flipV="1">
              <a:off x="6416843" y="2151084"/>
              <a:ext cx="49244" cy="2587416"/>
            </a:xfrm>
            <a:prstGeom prst="curvedConnector3">
              <a:avLst>
                <a:gd name="adj1" fmla="val -6738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stCxn id="23" idx="2"/>
              <a:endCxn id="25" idx="4"/>
            </p:cNvCxnSpPr>
            <p:nvPr/>
          </p:nvCxnSpPr>
          <p:spPr>
            <a:xfrm rot="5400000" flipH="1" flipV="1">
              <a:off x="7099597" y="2816530"/>
              <a:ext cx="31936" cy="1239216"/>
            </a:xfrm>
            <a:prstGeom prst="curvedConnector3">
              <a:avLst>
                <a:gd name="adj1" fmla="val -715807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2"/>
              <a:endCxn id="28" idx="6"/>
            </p:cNvCxnSpPr>
            <p:nvPr/>
          </p:nvCxnSpPr>
          <p:spPr>
            <a:xfrm flipH="1">
              <a:off x="2418887" y="3452106"/>
              <a:ext cx="4077070" cy="181588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22" idx="4"/>
              <a:endCxn id="43" idx="0"/>
            </p:cNvCxnSpPr>
            <p:nvPr/>
          </p:nvCxnSpPr>
          <p:spPr>
            <a:xfrm flipH="1">
              <a:off x="6346504" y="3452106"/>
              <a:ext cx="172442" cy="17635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26" idx="2"/>
              <a:endCxn id="43" idx="7"/>
            </p:cNvCxnSpPr>
            <p:nvPr/>
          </p:nvCxnSpPr>
          <p:spPr>
            <a:xfrm flipH="1">
              <a:off x="6628246" y="3420170"/>
              <a:ext cx="1083938" cy="189043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26" idx="2"/>
            </p:cNvCxnSpPr>
            <p:nvPr/>
          </p:nvCxnSpPr>
          <p:spPr>
            <a:xfrm flipH="1">
              <a:off x="4519164" y="3420170"/>
              <a:ext cx="3193020" cy="189043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/>
            <p:cNvCxnSpPr>
              <a:stCxn id="28" idx="4"/>
              <a:endCxn id="31" idx="4"/>
            </p:cNvCxnSpPr>
            <p:nvPr/>
          </p:nvCxnSpPr>
          <p:spPr>
            <a:xfrm rot="16200000" flipH="1">
              <a:off x="2979898" y="4632864"/>
              <a:ext cx="275081" cy="2193989"/>
            </a:xfrm>
            <a:prstGeom prst="curvedConnector3">
              <a:avLst>
                <a:gd name="adj1" fmla="val 183103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91"/>
            <p:cNvCxnSpPr>
              <a:stCxn id="29" idx="2"/>
              <a:endCxn id="43" idx="4"/>
            </p:cNvCxnSpPr>
            <p:nvPr/>
          </p:nvCxnSpPr>
          <p:spPr>
            <a:xfrm rot="16200000" flipH="1">
              <a:off x="4036008" y="3553765"/>
              <a:ext cx="271943" cy="4349049"/>
            </a:xfrm>
            <a:prstGeom prst="curvedConnector3">
              <a:avLst>
                <a:gd name="adj1" fmla="val 276259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>
              <a:stCxn id="32" idx="2"/>
              <a:endCxn id="43" idx="4"/>
            </p:cNvCxnSpPr>
            <p:nvPr/>
          </p:nvCxnSpPr>
          <p:spPr>
            <a:xfrm rot="5400000" flipH="1" flipV="1">
              <a:off x="5267405" y="4788301"/>
              <a:ext cx="3138" cy="2155059"/>
            </a:xfrm>
            <a:prstGeom prst="curvedConnector3">
              <a:avLst>
                <a:gd name="adj1" fmla="val -72848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3223057" y="1467766"/>
              <a:ext cx="6159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822774" y="1311319"/>
              <a:ext cx="158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Initial </a:t>
              </a:r>
              <a:r>
                <a:rPr lang="en-IN" dirty="0" err="1"/>
                <a:t>Medoids</a:t>
              </a:r>
              <a:endParaRPr lang="en-IN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7670573" y="1143000"/>
                <a:ext cx="2714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73" y="1143000"/>
                <a:ext cx="271446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10000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763635" y="1506390"/>
            <a:ext cx="225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patterns (n) = 5</a:t>
            </a:r>
          </a:p>
          <a:p>
            <a:pPr algn="ctr">
              <a:lnSpc>
                <a:spcPct val="150000"/>
              </a:lnSpc>
            </a:pPr>
            <a:r>
              <a:rPr lang="en-IN" dirty="0">
                <a:solidFill>
                  <a:srgbClr val="1C5A61"/>
                </a:solidFill>
              </a:rPr>
              <a:t>No. of clusters (k) =2</a:t>
            </a:r>
            <a:endParaRPr lang="en-IN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62979" y="1485393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aseline="-25000" dirty="0"/>
                <a:t>2</a:t>
              </a:r>
              <a:r>
                <a:rPr lang="en-IN" sz="1600" b="1" dirty="0"/>
                <a:t>,0</a:t>
              </a:r>
              <a:r>
                <a:rPr lang="en-IN" sz="1600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25506" y="3234277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37514" y="3224510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aseline="-25000" dirty="0"/>
                <a:t>2</a:t>
              </a:r>
              <a:r>
                <a:rPr lang="en-IN" sz="1600" b="1" dirty="0"/>
                <a:t>,0</a:t>
              </a:r>
              <a:r>
                <a:rPr lang="en-IN" sz="1600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18551" y="3234277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73991" y="3224511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aseline="-25000" dirty="0"/>
                <a:t>2</a:t>
              </a:r>
              <a:r>
                <a:rPr lang="en-IN" sz="1600" b="1" dirty="0"/>
                <a:t>,0</a:t>
              </a:r>
              <a:r>
                <a:rPr lang="en-IN" sz="1600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27394" y="5142552"/>
            <a:ext cx="796886" cy="648649"/>
            <a:chOff x="1475657" y="260070"/>
            <a:chExt cx="796886" cy="648649"/>
          </a:xfrm>
        </p:grpSpPr>
        <p:sp>
          <p:nvSpPr>
            <p:cNvPr id="31" name="Oval 30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>
            <a:off x="4747057" y="1809717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46774" y="165327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i="1" dirty="0">
                <a:solidFill>
                  <a:srgbClr val="002060"/>
                </a:solidFill>
              </a:rPr>
              <a:t>CLARA</a:t>
            </a:r>
            <a:r>
              <a:rPr lang="en-IN" sz="2800" dirty="0">
                <a:solidFill>
                  <a:srgbClr val="002060"/>
                </a:solidFill>
              </a:rPr>
              <a:t>: </a:t>
            </a:r>
            <a:r>
              <a:rPr lang="en-IN" sz="2800" dirty="0">
                <a:solidFill>
                  <a:srgbClr val="002060"/>
                </a:solidFill>
              </a:rPr>
              <a:t>Different View</a:t>
            </a:r>
            <a:endParaRPr lang="en-I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8305801" y="1117218"/>
                <a:ext cx="271446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Sample=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patterns (n) =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clusters (k) =</a:t>
                </a:r>
                <a:r>
                  <a:rPr lang="en-IN" dirty="0">
                    <a:solidFill>
                      <a:srgbClr val="1C5A61"/>
                    </a:solidFill>
                  </a:rPr>
                  <a:t>2</a:t>
                </a:r>
                <a:endParaRPr lang="en-IN" dirty="0">
                  <a:solidFill>
                    <a:srgbClr val="1C5A61"/>
                  </a:solidFill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1" y="1117218"/>
                <a:ext cx="2714461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022" b="-17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 flipH="1">
            <a:off x="3733800" y="2022602"/>
            <a:ext cx="1688592" cy="121167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2"/>
          </p:cNvCxnSpPr>
          <p:nvPr/>
        </p:nvCxnSpPr>
        <p:spPr bwMode="auto">
          <a:xfrm flipH="1">
            <a:off x="5147043" y="2134042"/>
            <a:ext cx="591390" cy="110023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9" idx="0"/>
          </p:cNvCxnSpPr>
          <p:nvPr/>
        </p:nvCxnSpPr>
        <p:spPr bwMode="auto">
          <a:xfrm>
            <a:off x="6012606" y="2091706"/>
            <a:ext cx="559828" cy="113280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6155513" y="1971881"/>
            <a:ext cx="1809265" cy="1252629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5" idx="4"/>
            <a:endCxn id="9" idx="4"/>
          </p:cNvCxnSpPr>
          <p:nvPr/>
        </p:nvCxnSpPr>
        <p:spPr bwMode="auto">
          <a:xfrm rot="16200000" flipH="1">
            <a:off x="4320471" y="3179448"/>
            <a:ext cx="12700" cy="1406955"/>
          </a:xfrm>
          <a:prstGeom prst="curvedConnector3">
            <a:avLst>
              <a:gd name="adj1" fmla="val 180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15" idx="4"/>
            <a:endCxn id="19" idx="4"/>
          </p:cNvCxnSpPr>
          <p:nvPr/>
        </p:nvCxnSpPr>
        <p:spPr bwMode="auto">
          <a:xfrm rot="5400000" flipH="1" flipV="1">
            <a:off x="5089831" y="2400322"/>
            <a:ext cx="9766" cy="2955440"/>
          </a:xfrm>
          <a:prstGeom prst="curvedConnector3">
            <a:avLst>
              <a:gd name="adj1" fmla="val -4091604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9" idx="4"/>
            <a:endCxn id="13" idx="2"/>
          </p:cNvCxnSpPr>
          <p:nvPr/>
        </p:nvCxnSpPr>
        <p:spPr bwMode="auto">
          <a:xfrm rot="5400000" flipH="1" flipV="1">
            <a:off x="6563575" y="2333533"/>
            <a:ext cx="9767" cy="3089019"/>
          </a:xfrm>
          <a:prstGeom prst="curvedConnector3">
            <a:avLst>
              <a:gd name="adj1" fmla="val -2340534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19" idx="4"/>
            <a:endCxn id="12" idx="4"/>
          </p:cNvCxnSpPr>
          <p:nvPr/>
        </p:nvCxnSpPr>
        <p:spPr bwMode="auto">
          <a:xfrm rot="5400000" flipH="1" flipV="1">
            <a:off x="7354195" y="3091398"/>
            <a:ext cx="1" cy="1563523"/>
          </a:xfrm>
          <a:prstGeom prst="curvedConnector3">
            <a:avLst>
              <a:gd name="adj1" fmla="val -2286000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6" idx="2"/>
            <a:endCxn id="31" idx="2"/>
          </p:cNvCxnSpPr>
          <p:nvPr/>
        </p:nvCxnSpPr>
        <p:spPr bwMode="auto">
          <a:xfrm>
            <a:off x="3594006" y="3882926"/>
            <a:ext cx="1933389" cy="158395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</p:cNvCxnSpPr>
          <p:nvPr/>
        </p:nvCxnSpPr>
        <p:spPr bwMode="auto">
          <a:xfrm>
            <a:off x="5023950" y="3882926"/>
            <a:ext cx="737473" cy="126597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9" idx="4"/>
          </p:cNvCxnSpPr>
          <p:nvPr/>
        </p:nvCxnSpPr>
        <p:spPr bwMode="auto">
          <a:xfrm flipH="1">
            <a:off x="6045200" y="3873160"/>
            <a:ext cx="527234" cy="126939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2" idx="4"/>
          </p:cNvCxnSpPr>
          <p:nvPr/>
        </p:nvCxnSpPr>
        <p:spPr bwMode="auto">
          <a:xfrm flipH="1">
            <a:off x="6292521" y="3873159"/>
            <a:ext cx="1843437" cy="142179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655667" y="6049792"/>
            <a:ext cx="4293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1C5A61"/>
                </a:solidFill>
              </a:rPr>
              <a:t>This graph is a sub-graph of PAM graph.</a:t>
            </a:r>
            <a:endParaRPr lang="en-IN" sz="2000" dirty="0">
              <a:solidFill>
                <a:srgbClr val="1C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5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i="1" dirty="0">
                <a:solidFill>
                  <a:srgbClr val="002060"/>
                </a:solidFill>
              </a:rPr>
              <a:t>CLARA</a:t>
            </a:r>
            <a:r>
              <a:rPr lang="en-IN" sz="2800" dirty="0">
                <a:solidFill>
                  <a:srgbClr val="002060"/>
                </a:solidFill>
              </a:rPr>
              <a:t>: Different View</a:t>
            </a:r>
            <a:endParaRPr lang="en-IN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73314" y="2820325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44503" y="2803017"/>
            <a:ext cx="796886" cy="648649"/>
            <a:chOff x="1475657" y="260070"/>
            <a:chExt cx="796886" cy="648649"/>
          </a:xfrm>
        </p:grpSpPr>
        <p:sp>
          <p:nvSpPr>
            <p:cNvPr id="7" name="Oval 6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60730" y="2771081"/>
            <a:ext cx="796886" cy="648649"/>
            <a:chOff x="1475657" y="260070"/>
            <a:chExt cx="796886" cy="648649"/>
          </a:xfrm>
        </p:grpSpPr>
        <p:sp>
          <p:nvSpPr>
            <p:cNvPr id="10" name="Oval 9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46001" y="4943230"/>
            <a:ext cx="796886" cy="648649"/>
            <a:chOff x="1475657" y="260070"/>
            <a:chExt cx="796886" cy="648649"/>
          </a:xfrm>
        </p:grpSpPr>
        <p:sp>
          <p:nvSpPr>
            <p:cNvPr id="13" name="Oval 12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E=26</a:t>
              </a:r>
              <a:endParaRPr lang="en-IN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9990" y="5218311"/>
            <a:ext cx="796886" cy="648649"/>
            <a:chOff x="1475657" y="260070"/>
            <a:chExt cx="796886" cy="648649"/>
          </a:xfrm>
        </p:grpSpPr>
        <p:sp>
          <p:nvSpPr>
            <p:cNvPr id="16" name="Oval 15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2061" y="5215173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E=21</a:t>
              </a:r>
              <a:endParaRPr lang="en-IN" sz="1600" dirty="0"/>
            </a:p>
          </p:txBody>
        </p:sp>
      </p:grpSp>
      <p:cxnSp>
        <p:nvCxnSpPr>
          <p:cNvPr id="21" name="Straight Connector 20"/>
          <p:cNvCxnSpPr>
            <a:stCxn id="4" idx="4"/>
          </p:cNvCxnSpPr>
          <p:nvPr/>
        </p:nvCxnSpPr>
        <p:spPr>
          <a:xfrm flipH="1">
            <a:off x="3942887" y="3468974"/>
            <a:ext cx="2728870" cy="1746199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16" idx="0"/>
          </p:cNvCxnSpPr>
          <p:nvPr/>
        </p:nvCxnSpPr>
        <p:spPr>
          <a:xfrm flipH="1">
            <a:off x="5738433" y="3468974"/>
            <a:ext cx="933324" cy="17493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4" idx="4"/>
            <a:endCxn id="10" idx="4"/>
          </p:cNvCxnSpPr>
          <p:nvPr/>
        </p:nvCxnSpPr>
        <p:spPr>
          <a:xfrm rot="5400000" flipH="1" flipV="1">
            <a:off x="7940843" y="2150643"/>
            <a:ext cx="49244" cy="2587416"/>
          </a:xfrm>
          <a:prstGeom prst="curvedConnector3">
            <a:avLst>
              <a:gd name="adj1" fmla="val -67386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2"/>
            <a:endCxn id="13" idx="6"/>
          </p:cNvCxnSpPr>
          <p:nvPr/>
        </p:nvCxnSpPr>
        <p:spPr>
          <a:xfrm flipH="1">
            <a:off x="3942887" y="3451666"/>
            <a:ext cx="4077070" cy="181588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19" idx="0"/>
          </p:cNvCxnSpPr>
          <p:nvPr/>
        </p:nvCxnSpPr>
        <p:spPr>
          <a:xfrm flipH="1">
            <a:off x="7870504" y="3451666"/>
            <a:ext cx="172442" cy="17635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2"/>
            <a:endCxn id="19" idx="7"/>
          </p:cNvCxnSpPr>
          <p:nvPr/>
        </p:nvCxnSpPr>
        <p:spPr>
          <a:xfrm flipH="1">
            <a:off x="8152246" y="3419730"/>
            <a:ext cx="1083938" cy="18904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4"/>
            <a:endCxn id="16" idx="4"/>
          </p:cNvCxnSpPr>
          <p:nvPr/>
        </p:nvCxnSpPr>
        <p:spPr>
          <a:xfrm rot="16200000" flipH="1">
            <a:off x="4503899" y="4632424"/>
            <a:ext cx="275081" cy="2193989"/>
          </a:xfrm>
          <a:prstGeom prst="curvedConnector3">
            <a:avLst>
              <a:gd name="adj1" fmla="val 183103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4" idx="2"/>
            <a:endCxn id="19" idx="4"/>
          </p:cNvCxnSpPr>
          <p:nvPr/>
        </p:nvCxnSpPr>
        <p:spPr>
          <a:xfrm rot="16200000" flipH="1">
            <a:off x="5560009" y="3553325"/>
            <a:ext cx="271943" cy="4349049"/>
          </a:xfrm>
          <a:prstGeom prst="curvedConnector3">
            <a:avLst>
              <a:gd name="adj1" fmla="val 276259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7" idx="2"/>
            <a:endCxn id="19" idx="4"/>
          </p:cNvCxnSpPr>
          <p:nvPr/>
        </p:nvCxnSpPr>
        <p:spPr>
          <a:xfrm rot="5400000" flipH="1" flipV="1">
            <a:off x="6791405" y="4787861"/>
            <a:ext cx="3138" cy="2155059"/>
          </a:xfrm>
          <a:prstGeom prst="curvedConnector3">
            <a:avLst>
              <a:gd name="adj1" fmla="val -7284895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5400000" flipH="1" flipV="1">
            <a:off x="7348697" y="2774725"/>
            <a:ext cx="17308" cy="1371189"/>
          </a:xfrm>
          <a:prstGeom prst="curvedConnector3">
            <a:avLst>
              <a:gd name="adj1" fmla="val -1320777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8623597" y="2816089"/>
            <a:ext cx="31936" cy="1239216"/>
          </a:xfrm>
          <a:prstGeom prst="curvedConnector3">
            <a:avLst>
              <a:gd name="adj1" fmla="val -715807"/>
            </a:avLst>
          </a:prstGeom>
          <a:ln w="28575">
            <a:solidFill>
              <a:srgbClr val="1C5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43164" y="3419730"/>
            <a:ext cx="3193020" cy="18904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980374" y="2564645"/>
                <a:ext cx="271446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Sample=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patterns (n) =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clusters (k) =</a:t>
                </a:r>
                <a:r>
                  <a:rPr lang="en-IN" dirty="0">
                    <a:solidFill>
                      <a:srgbClr val="1C5A61"/>
                    </a:solidFill>
                  </a:rPr>
                  <a:t>2</a:t>
                </a:r>
                <a:endParaRPr lang="en-IN" dirty="0">
                  <a:solidFill>
                    <a:srgbClr val="1C5A6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74" y="2564645"/>
                <a:ext cx="2714461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022" b="-20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7357351" y="2447488"/>
            <a:ext cx="287152" cy="600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01612" y="2132881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2443032" y="1239758"/>
            <a:ext cx="5594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A40000"/>
                </a:solidFill>
              </a:rPr>
              <a:t>This graph is a sub-graph of the PAM graph.</a:t>
            </a:r>
            <a:endParaRPr lang="en-IN" sz="2400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80400" cy="533400"/>
          </a:xfrm>
        </p:spPr>
        <p:txBody>
          <a:bodyPr/>
          <a:lstStyle/>
          <a:p>
            <a:r>
              <a:rPr lang="en-IN" sz="2800" i="1" dirty="0">
                <a:solidFill>
                  <a:srgbClr val="002060"/>
                </a:solidFill>
              </a:rPr>
              <a:t>CLARA</a:t>
            </a:r>
            <a:r>
              <a:rPr lang="en-IN" sz="2800" dirty="0">
                <a:solidFill>
                  <a:srgbClr val="002060"/>
                </a:solidFill>
              </a:rPr>
              <a:t>: Different View</a:t>
            </a:r>
            <a:endParaRPr lang="en-IN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62979" y="1143001"/>
            <a:ext cx="796886" cy="648649"/>
            <a:chOff x="1475657" y="260070"/>
            <a:chExt cx="796886" cy="648649"/>
          </a:xfrm>
        </p:grpSpPr>
        <p:sp>
          <p:nvSpPr>
            <p:cNvPr id="4" name="Oval 3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8672" y="323944"/>
              <a:ext cx="724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aseline="-25000" dirty="0"/>
                <a:t>2</a:t>
              </a:r>
              <a:r>
                <a:rPr lang="en-IN" sz="1600" b="1" dirty="0"/>
                <a:t>,0</a:t>
              </a:r>
              <a:r>
                <a:rPr lang="en-IN" sz="1600" baseline="-25000" dirty="0"/>
                <a:t>3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E=20</a:t>
              </a:r>
              <a:endParaRPr lang="en-IN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816" y="2860081"/>
            <a:ext cx="796886" cy="648649"/>
            <a:chOff x="1475657" y="260070"/>
            <a:chExt cx="796886" cy="648649"/>
          </a:xfrm>
        </p:grpSpPr>
        <p:sp>
          <p:nvSpPr>
            <p:cNvPr id="9" name="Oval 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E=30</a:t>
              </a:r>
              <a:endParaRPr lang="en-IN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9863" y="2842773"/>
            <a:ext cx="796886" cy="648649"/>
            <a:chOff x="1475657" y="260070"/>
            <a:chExt cx="796886" cy="648649"/>
          </a:xfrm>
        </p:grpSpPr>
        <p:sp>
          <p:nvSpPr>
            <p:cNvPr id="12" name="Oval 1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E=10</a:t>
              </a:r>
              <a:endParaRPr lang="en-IN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7603" y="2810837"/>
            <a:ext cx="796886" cy="648649"/>
            <a:chOff x="1475657" y="260070"/>
            <a:chExt cx="796886" cy="648649"/>
          </a:xfrm>
        </p:grpSpPr>
        <p:sp>
          <p:nvSpPr>
            <p:cNvPr id="15" name="Oval 1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3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E=12</a:t>
              </a:r>
              <a:endParaRPr lang="en-IN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73314" y="2820325"/>
            <a:ext cx="796886" cy="648649"/>
            <a:chOff x="1475657" y="260070"/>
            <a:chExt cx="796886" cy="648649"/>
          </a:xfrm>
        </p:grpSpPr>
        <p:sp>
          <p:nvSpPr>
            <p:cNvPr id="19" name="Oval 18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E=19</a:t>
              </a:r>
              <a:endParaRPr lang="en-IN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4503" y="2803017"/>
            <a:ext cx="796886" cy="648649"/>
            <a:chOff x="1475657" y="260070"/>
            <a:chExt cx="796886" cy="648649"/>
          </a:xfrm>
        </p:grpSpPr>
        <p:sp>
          <p:nvSpPr>
            <p:cNvPr id="22" name="Oval 21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E=33</a:t>
              </a:r>
              <a:endParaRPr lang="en-IN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60730" y="2771081"/>
            <a:ext cx="796886" cy="648649"/>
            <a:chOff x="1475657" y="260070"/>
            <a:chExt cx="796886" cy="648649"/>
          </a:xfrm>
        </p:grpSpPr>
        <p:sp>
          <p:nvSpPr>
            <p:cNvPr id="25" name="Oval 24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2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E=14</a:t>
              </a:r>
              <a:endParaRPr lang="en-IN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6001" y="4943230"/>
            <a:ext cx="796886" cy="648649"/>
            <a:chOff x="1475657" y="260070"/>
            <a:chExt cx="796886" cy="648649"/>
          </a:xfrm>
        </p:grpSpPr>
        <p:sp>
          <p:nvSpPr>
            <p:cNvPr id="28" name="Oval 27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8672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E=26</a:t>
              </a:r>
              <a:endParaRPr lang="en-IN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9990" y="5218311"/>
            <a:ext cx="796886" cy="648649"/>
            <a:chOff x="1475657" y="260070"/>
            <a:chExt cx="796886" cy="648649"/>
          </a:xfrm>
        </p:grpSpPr>
        <p:sp>
          <p:nvSpPr>
            <p:cNvPr id="31" name="Oval 30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8673" y="323944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E=17</a:t>
              </a:r>
              <a:endParaRPr lang="en-IN" sz="1600" dirty="0"/>
            </a:p>
          </p:txBody>
        </p:sp>
      </p:grpSp>
      <p:cxnSp>
        <p:nvCxnSpPr>
          <p:cNvPr id="37" name="Straight Connector 36"/>
          <p:cNvCxnSpPr>
            <a:endCxn id="9" idx="7"/>
          </p:cNvCxnSpPr>
          <p:nvPr/>
        </p:nvCxnSpPr>
        <p:spPr>
          <a:xfrm flipH="1">
            <a:off x="3146002" y="1683928"/>
            <a:ext cx="2330427" cy="127114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2" idx="7"/>
          </p:cNvCxnSpPr>
          <p:nvPr/>
        </p:nvCxnSpPr>
        <p:spPr>
          <a:xfrm flipH="1">
            <a:off x="4440048" y="1791650"/>
            <a:ext cx="1151896" cy="11461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4"/>
            <a:endCxn id="15" idx="0"/>
          </p:cNvCxnSpPr>
          <p:nvPr/>
        </p:nvCxnSpPr>
        <p:spPr>
          <a:xfrm flipH="1">
            <a:off x="5416046" y="1791650"/>
            <a:ext cx="345376" cy="10191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" idx="0"/>
          </p:cNvCxnSpPr>
          <p:nvPr/>
        </p:nvCxnSpPr>
        <p:spPr>
          <a:xfrm>
            <a:off x="5874871" y="1791650"/>
            <a:ext cx="796886" cy="10286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66732" y="1736026"/>
            <a:ext cx="1703840" cy="12190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" idx="5"/>
          </p:cNvCxnSpPr>
          <p:nvPr/>
        </p:nvCxnSpPr>
        <p:spPr>
          <a:xfrm>
            <a:off x="6043164" y="1696658"/>
            <a:ext cx="2984638" cy="117805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9" idx="4"/>
            <a:endCxn id="12" idx="4"/>
          </p:cNvCxnSpPr>
          <p:nvPr/>
        </p:nvCxnSpPr>
        <p:spPr>
          <a:xfrm rot="5400000" flipH="1" flipV="1">
            <a:off x="3502628" y="2853052"/>
            <a:ext cx="17308" cy="1294047"/>
          </a:xfrm>
          <a:prstGeom prst="curvedConnector3">
            <a:avLst>
              <a:gd name="adj1" fmla="val -132077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9" idx="4"/>
            <a:endCxn id="15" idx="4"/>
          </p:cNvCxnSpPr>
          <p:nvPr/>
        </p:nvCxnSpPr>
        <p:spPr>
          <a:xfrm rot="5400000" flipH="1" flipV="1">
            <a:off x="4115530" y="2208214"/>
            <a:ext cx="49244" cy="2551787"/>
          </a:xfrm>
          <a:prstGeom prst="curvedConnector3">
            <a:avLst>
              <a:gd name="adj1" fmla="val -82361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9" idx="4"/>
            <a:endCxn id="19" idx="4"/>
          </p:cNvCxnSpPr>
          <p:nvPr/>
        </p:nvCxnSpPr>
        <p:spPr>
          <a:xfrm rot="5400000" flipH="1" flipV="1">
            <a:off x="4748130" y="1585102"/>
            <a:ext cx="39756" cy="3807498"/>
          </a:xfrm>
          <a:prstGeom prst="curvedConnector3">
            <a:avLst>
              <a:gd name="adj1" fmla="val -150244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24417" y="3491422"/>
            <a:ext cx="2667779" cy="17968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4"/>
            <a:endCxn id="28" idx="1"/>
          </p:cNvCxnSpPr>
          <p:nvPr/>
        </p:nvCxnSpPr>
        <p:spPr>
          <a:xfrm>
            <a:off x="2864260" y="3508729"/>
            <a:ext cx="398443" cy="15294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472061" y="5215173"/>
            <a:ext cx="796886" cy="648649"/>
            <a:chOff x="1475657" y="260070"/>
            <a:chExt cx="796886" cy="648649"/>
          </a:xfrm>
        </p:grpSpPr>
        <p:sp>
          <p:nvSpPr>
            <p:cNvPr id="43" name="Oval 42"/>
            <p:cNvSpPr/>
            <p:nvPr/>
          </p:nvSpPr>
          <p:spPr>
            <a:xfrm>
              <a:off x="1475657" y="260070"/>
              <a:ext cx="796886" cy="6486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8672" y="323944"/>
              <a:ext cx="724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/>
                <a:t>{0</a:t>
              </a:r>
              <a:r>
                <a:rPr lang="en-IN" sz="1600" b="1" baseline="-25000" dirty="0"/>
                <a:t>4</a:t>
              </a:r>
              <a:r>
                <a:rPr lang="en-IN" sz="1600" b="1" dirty="0"/>
                <a:t>,0</a:t>
              </a:r>
              <a:r>
                <a:rPr lang="en-IN" sz="1600" b="1" baseline="-25000" dirty="0"/>
                <a:t>5</a:t>
              </a:r>
              <a:r>
                <a:rPr lang="en-IN" sz="1600" b="1" dirty="0"/>
                <a:t>}</a:t>
              </a:r>
            </a:p>
            <a:p>
              <a:pPr algn="ctr"/>
              <a:r>
                <a:rPr lang="en-IN" sz="1600" dirty="0"/>
                <a:t>E=21</a:t>
              </a:r>
              <a:endParaRPr lang="en-IN" sz="1600" dirty="0"/>
            </a:p>
          </p:txBody>
        </p:sp>
      </p:grpSp>
      <p:cxnSp>
        <p:nvCxnSpPr>
          <p:cNvPr id="33" name="Curved Connector 32"/>
          <p:cNvCxnSpPr>
            <a:stCxn id="13" idx="2"/>
            <a:endCxn id="15" idx="4"/>
          </p:cNvCxnSpPr>
          <p:nvPr/>
        </p:nvCxnSpPr>
        <p:spPr>
          <a:xfrm rot="5400000" flipH="1" flipV="1">
            <a:off x="4759713" y="2835089"/>
            <a:ext cx="31936" cy="1280729"/>
          </a:xfrm>
          <a:prstGeom prst="curvedConnector3">
            <a:avLst>
              <a:gd name="adj1" fmla="val -71580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2" idx="4"/>
            <a:endCxn id="22" idx="4"/>
          </p:cNvCxnSpPr>
          <p:nvPr/>
        </p:nvCxnSpPr>
        <p:spPr>
          <a:xfrm rot="5400000" flipH="1" flipV="1">
            <a:off x="6080748" y="1529223"/>
            <a:ext cx="39756" cy="3884640"/>
          </a:xfrm>
          <a:prstGeom prst="curvedConnector3">
            <a:avLst>
              <a:gd name="adj1" fmla="val -135405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3" idx="2"/>
            <a:endCxn id="28" idx="0"/>
          </p:cNvCxnSpPr>
          <p:nvPr/>
        </p:nvCxnSpPr>
        <p:spPr>
          <a:xfrm flipH="1">
            <a:off x="3544445" y="3491421"/>
            <a:ext cx="590873" cy="145180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" idx="4"/>
          </p:cNvCxnSpPr>
          <p:nvPr/>
        </p:nvCxnSpPr>
        <p:spPr>
          <a:xfrm>
            <a:off x="4158306" y="3491421"/>
            <a:ext cx="3326770" cy="19022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6" idx="2"/>
            <a:endCxn id="25" idx="4"/>
          </p:cNvCxnSpPr>
          <p:nvPr/>
        </p:nvCxnSpPr>
        <p:spPr>
          <a:xfrm rot="5400000" flipH="1" flipV="1">
            <a:off x="7306237" y="1506549"/>
            <a:ext cx="39756" cy="3866116"/>
          </a:xfrm>
          <a:prstGeom prst="curvedConnector3">
            <a:avLst>
              <a:gd name="adj1" fmla="val -1316953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" idx="2"/>
            <a:endCxn id="31" idx="0"/>
          </p:cNvCxnSpPr>
          <p:nvPr/>
        </p:nvCxnSpPr>
        <p:spPr>
          <a:xfrm>
            <a:off x="5393057" y="3459486"/>
            <a:ext cx="345376" cy="17588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2"/>
          </p:cNvCxnSpPr>
          <p:nvPr/>
        </p:nvCxnSpPr>
        <p:spPr>
          <a:xfrm>
            <a:off x="5393058" y="3459485"/>
            <a:ext cx="2277515" cy="18080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9" idx="4"/>
          </p:cNvCxnSpPr>
          <p:nvPr/>
        </p:nvCxnSpPr>
        <p:spPr>
          <a:xfrm flipH="1">
            <a:off x="3942887" y="3468974"/>
            <a:ext cx="2728870" cy="1746199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9" idx="4"/>
            <a:endCxn id="31" idx="0"/>
          </p:cNvCxnSpPr>
          <p:nvPr/>
        </p:nvCxnSpPr>
        <p:spPr>
          <a:xfrm flipH="1">
            <a:off x="5738433" y="3468974"/>
            <a:ext cx="933324" cy="17493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19" idx="4"/>
            <a:endCxn id="22" idx="4"/>
          </p:cNvCxnSpPr>
          <p:nvPr/>
        </p:nvCxnSpPr>
        <p:spPr>
          <a:xfrm rot="5400000" flipH="1" flipV="1">
            <a:off x="7348697" y="2774725"/>
            <a:ext cx="17308" cy="1371189"/>
          </a:xfrm>
          <a:prstGeom prst="curvedConnector3">
            <a:avLst>
              <a:gd name="adj1" fmla="val -1320777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9" idx="4"/>
            <a:endCxn id="25" idx="4"/>
          </p:cNvCxnSpPr>
          <p:nvPr/>
        </p:nvCxnSpPr>
        <p:spPr>
          <a:xfrm rot="5400000" flipH="1" flipV="1">
            <a:off x="7940843" y="2150643"/>
            <a:ext cx="49244" cy="2587416"/>
          </a:xfrm>
          <a:prstGeom prst="curvedConnector3">
            <a:avLst>
              <a:gd name="adj1" fmla="val -67386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23" idx="2"/>
            <a:endCxn id="25" idx="4"/>
          </p:cNvCxnSpPr>
          <p:nvPr/>
        </p:nvCxnSpPr>
        <p:spPr>
          <a:xfrm rot="5400000" flipH="1" flipV="1">
            <a:off x="8623597" y="2816089"/>
            <a:ext cx="31936" cy="1239216"/>
          </a:xfrm>
          <a:prstGeom prst="curvedConnector3">
            <a:avLst>
              <a:gd name="adj1" fmla="val -715807"/>
            </a:avLst>
          </a:prstGeom>
          <a:ln w="28575">
            <a:solidFill>
              <a:srgbClr val="1C5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2"/>
            <a:endCxn id="28" idx="6"/>
          </p:cNvCxnSpPr>
          <p:nvPr/>
        </p:nvCxnSpPr>
        <p:spPr>
          <a:xfrm flipH="1">
            <a:off x="3942887" y="3451666"/>
            <a:ext cx="4077070" cy="181588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4"/>
            <a:endCxn id="43" idx="0"/>
          </p:cNvCxnSpPr>
          <p:nvPr/>
        </p:nvCxnSpPr>
        <p:spPr>
          <a:xfrm flipH="1">
            <a:off x="7870504" y="3451666"/>
            <a:ext cx="172442" cy="17635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6" idx="2"/>
            <a:endCxn id="43" idx="7"/>
          </p:cNvCxnSpPr>
          <p:nvPr/>
        </p:nvCxnSpPr>
        <p:spPr>
          <a:xfrm flipH="1">
            <a:off x="8152246" y="3419730"/>
            <a:ext cx="1083938" cy="18904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2"/>
          </p:cNvCxnSpPr>
          <p:nvPr/>
        </p:nvCxnSpPr>
        <p:spPr>
          <a:xfrm flipH="1">
            <a:off x="6043164" y="3419730"/>
            <a:ext cx="3193020" cy="18904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28" idx="4"/>
            <a:endCxn id="31" idx="4"/>
          </p:cNvCxnSpPr>
          <p:nvPr/>
        </p:nvCxnSpPr>
        <p:spPr>
          <a:xfrm rot="16200000" flipH="1">
            <a:off x="4503899" y="4632424"/>
            <a:ext cx="275081" cy="2193989"/>
          </a:xfrm>
          <a:prstGeom prst="curvedConnector3">
            <a:avLst>
              <a:gd name="adj1" fmla="val 183103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29" idx="2"/>
            <a:endCxn id="43" idx="4"/>
          </p:cNvCxnSpPr>
          <p:nvPr/>
        </p:nvCxnSpPr>
        <p:spPr>
          <a:xfrm rot="16200000" flipH="1">
            <a:off x="5560009" y="3553325"/>
            <a:ext cx="271943" cy="4349049"/>
          </a:xfrm>
          <a:prstGeom prst="curvedConnector3">
            <a:avLst>
              <a:gd name="adj1" fmla="val 276259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32" idx="2"/>
            <a:endCxn id="43" idx="4"/>
          </p:cNvCxnSpPr>
          <p:nvPr/>
        </p:nvCxnSpPr>
        <p:spPr>
          <a:xfrm rot="5400000" flipH="1" flipV="1">
            <a:off x="6791405" y="4787861"/>
            <a:ext cx="3138" cy="2155059"/>
          </a:xfrm>
          <a:prstGeom prst="curvedConnector3">
            <a:avLst>
              <a:gd name="adj1" fmla="val -7284895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747057" y="1467325"/>
            <a:ext cx="615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46774" y="1310878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Initial </a:t>
            </a:r>
            <a:r>
              <a:rPr lang="en-IN" dirty="0" err="1"/>
              <a:t>Medoids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8305801" y="1117218"/>
                <a:ext cx="271446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Dataset=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Sample=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1C5A6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1C5A6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1C5A6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1C5A6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1C5A6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patterns (n) =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rgbClr val="1C5A61"/>
                    </a:solidFill>
                  </a:rPr>
                  <a:t>No. of clusters (k) =</a:t>
                </a:r>
                <a:r>
                  <a:rPr lang="en-IN" dirty="0">
                    <a:solidFill>
                      <a:srgbClr val="1C5A61"/>
                    </a:solidFill>
                  </a:rPr>
                  <a:t>2</a:t>
                </a:r>
                <a:endParaRPr lang="en-IN" dirty="0">
                  <a:solidFill>
                    <a:srgbClr val="1C5A61"/>
                  </a:solidFill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1" y="1117218"/>
                <a:ext cx="2714461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022" b="-17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9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altLang="en-US" sz="2800" i="1" dirty="0">
                <a:solidFill>
                  <a:srgbClr val="002060"/>
                </a:solidFill>
              </a:rPr>
              <a:t>CLARANS </a:t>
            </a:r>
            <a:r>
              <a:rPr lang="en-US" altLang="en-US" sz="2800" dirty="0">
                <a:solidFill>
                  <a:srgbClr val="002060"/>
                </a:solidFill>
              </a:rPr>
              <a:t>(“Randomized” CLARA)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8458200" cy="4800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1800" i="1" dirty="0"/>
              <a:t>CLARANS</a:t>
            </a:r>
            <a:r>
              <a:rPr lang="en-US" altLang="en-US" sz="1800" dirty="0"/>
              <a:t> (A Clustering Algorithm based on Randomized Search)  (Ng and Han’94).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CLARANS draws sample of neighbors dynamically.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The clustering process can be presented as searching a graph where every node is a potential solution, that is, a set of </a:t>
            </a:r>
            <a:r>
              <a:rPr lang="en-US" altLang="en-US" sz="1800" i="1" dirty="0"/>
              <a:t>k</a:t>
            </a:r>
            <a:r>
              <a:rPr lang="en-US" altLang="en-US" sz="1800" dirty="0"/>
              <a:t> medoids.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If the local optimum is found, </a:t>
            </a:r>
            <a:r>
              <a:rPr lang="en-US" altLang="en-US" sz="1800" i="1" dirty="0"/>
              <a:t>CLARANS</a:t>
            </a:r>
            <a:r>
              <a:rPr lang="en-US" altLang="en-US" sz="1800" dirty="0"/>
              <a:t> starts with new randomly selected node in search for a new local optimum.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It is more efficient and scalable than both </a:t>
            </a:r>
            <a:r>
              <a:rPr lang="en-US" altLang="en-US" sz="1800" i="1" dirty="0"/>
              <a:t>PAM</a:t>
            </a:r>
            <a:r>
              <a:rPr lang="en-US" altLang="en-US" sz="1800" dirty="0"/>
              <a:t> and </a:t>
            </a:r>
            <a:r>
              <a:rPr lang="en-US" altLang="en-US" sz="1800" i="1" dirty="0"/>
              <a:t>CLARA.</a:t>
            </a:r>
            <a:endParaRPr lang="en-US" altLang="en-US" sz="1800" dirty="0"/>
          </a:p>
          <a:p>
            <a:pPr algn="just" eaLnBrk="1" hangingPunct="1">
              <a:lnSpc>
                <a:spcPct val="150000"/>
              </a:lnSpc>
            </a:pPr>
            <a:r>
              <a:rPr lang="en-US" altLang="en-US" sz="1800" dirty="0"/>
              <a:t>Focusing techniques and spatial access structures may further improve its performance (Ester et al.’95).</a:t>
            </a:r>
          </a:p>
        </p:txBody>
      </p:sp>
    </p:spTree>
    <p:extLst>
      <p:ext uri="{BB962C8B-B14F-4D97-AF65-F5344CB8AC3E}">
        <p14:creationId xmlns:p14="http://schemas.microsoft.com/office/powerpoint/2010/main" val="2789546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rthy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rthy" id="{5756FA2B-AD86-464B-A5F7-C36AFC2EC70D}" vid="{1327A5FB-9300-4C94-B780-1C65E40DE1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Murthy</Template>
  <TotalTime>1</TotalTime>
  <Words>4666</Words>
  <Application>Microsoft Office PowerPoint</Application>
  <PresentationFormat>Widescreen</PresentationFormat>
  <Paragraphs>1295</Paragraphs>
  <Slides>103</Slides>
  <Notes>5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103</vt:i4>
      </vt:variant>
    </vt:vector>
  </HeadingPairs>
  <TitlesOfParts>
    <vt:vector size="120" baseType="lpstr">
      <vt:lpstr>Gulim</vt:lpstr>
      <vt:lpstr>PMingLiU</vt:lpstr>
      <vt:lpstr>Arial</vt:lpstr>
      <vt:lpstr>Calibri</vt:lpstr>
      <vt:lpstr>Cambria Math</vt:lpstr>
      <vt:lpstr>Century Gothic</vt:lpstr>
      <vt:lpstr>Monotype Sorts</vt:lpstr>
      <vt:lpstr>Symbol</vt:lpstr>
      <vt:lpstr>Tahoma</vt:lpstr>
      <vt:lpstr>Times New Roman</vt:lpstr>
      <vt:lpstr>Wingdings</vt:lpstr>
      <vt:lpstr>Murthy</vt:lpstr>
      <vt:lpstr>Equation</vt:lpstr>
      <vt:lpstr>Document</vt:lpstr>
      <vt:lpstr>VISIO</vt:lpstr>
      <vt:lpstr>Bitmap Image</vt:lpstr>
      <vt:lpstr>Worksheet</vt:lpstr>
      <vt:lpstr>Cluster Analysis: Basic Concepts  and Algorithms</vt:lpstr>
      <vt:lpstr>Outline</vt:lpstr>
      <vt:lpstr>Introduction</vt:lpstr>
      <vt:lpstr>What is Cluster Analysis?</vt:lpstr>
      <vt:lpstr>Quality: What Is Good Clustering?</vt:lpstr>
      <vt:lpstr>Measure the Quality of Clustering</vt:lpstr>
      <vt:lpstr>Notion of a Cluster can be Ambiguous</vt:lpstr>
      <vt:lpstr>PowerPoint Presentation</vt:lpstr>
      <vt:lpstr>Data Structures</vt:lpstr>
      <vt:lpstr>Type of data in clustering analysis</vt:lpstr>
      <vt:lpstr>Interval-valued variables</vt:lpstr>
      <vt:lpstr>Similarity and Dissimilarity Between Objects</vt:lpstr>
      <vt:lpstr>Similarity and Dissimilarity Between Objects</vt:lpstr>
      <vt:lpstr>Binary Variables</vt:lpstr>
      <vt:lpstr>Dissimilarity between Binary Variables</vt:lpstr>
      <vt:lpstr>Nominal Variables</vt:lpstr>
      <vt:lpstr>Ordinal Variables</vt:lpstr>
      <vt:lpstr>Ratio-Scaled Variables</vt:lpstr>
      <vt:lpstr>Variables of Mixed Types</vt:lpstr>
      <vt:lpstr>Vector Objects</vt:lpstr>
      <vt:lpstr>Types of clusters</vt:lpstr>
      <vt:lpstr>Types of Clusters</vt:lpstr>
      <vt:lpstr>Types of Clusters: Well-Separated</vt:lpstr>
      <vt:lpstr>Types of Clusters: Center-Based</vt:lpstr>
      <vt:lpstr>Types of Clusters: Contiguity-Based</vt:lpstr>
      <vt:lpstr>Types of Clusters: Density-Based</vt:lpstr>
      <vt:lpstr>Types of Clusters: Conceptual Clusters</vt:lpstr>
      <vt:lpstr>Types of Clusters: Objective Function</vt:lpstr>
      <vt:lpstr>Types of Clusters: Objective Function …</vt:lpstr>
      <vt:lpstr>Clustering techniques</vt:lpstr>
      <vt:lpstr>Types of Clustering</vt:lpstr>
      <vt:lpstr>Partitional Clustering</vt:lpstr>
      <vt:lpstr>Hierarchical Clustering</vt:lpstr>
      <vt:lpstr>Density based Clustering</vt:lpstr>
      <vt:lpstr>Clustering Algorithms</vt:lpstr>
      <vt:lpstr>Partitional Clustering</vt:lpstr>
      <vt:lpstr>Partitional Clustering</vt:lpstr>
      <vt:lpstr>K-means Clustering</vt:lpstr>
      <vt:lpstr>K-means Clustering – Details</vt:lpstr>
      <vt:lpstr>Evaluating K-means Clusters</vt:lpstr>
      <vt:lpstr>Two different K-means Clusterings</vt:lpstr>
      <vt:lpstr>Importance of Choosing Initial Centroids (Case i)</vt:lpstr>
      <vt:lpstr>Importance of Choosing Initial Centroids (Case i)</vt:lpstr>
      <vt:lpstr>Importance of Choosing Initial Centroids (Case ii)</vt:lpstr>
      <vt:lpstr>Importance of Choosing Initial Centroids (Case ii)</vt:lpstr>
      <vt:lpstr>Problems with Selecting Initial Points</vt:lpstr>
      <vt:lpstr>10 Clusters Example (Good Clusters)</vt:lpstr>
      <vt:lpstr>10 Clusters Example (Good Clusters)</vt:lpstr>
      <vt:lpstr>10 Clusters Example  (Bad Clusters)</vt:lpstr>
      <vt:lpstr>10 Clusters Example  (Bad Clusters)</vt:lpstr>
      <vt:lpstr>Solutions to Initial Centroids Problem</vt:lpstr>
      <vt:lpstr>Pre-processing and Post-processing</vt:lpstr>
      <vt:lpstr>Bisecting K-means</vt:lpstr>
      <vt:lpstr>Bisecting K-means Example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Limitations of K-means: Outlier Problem </vt:lpstr>
      <vt:lpstr>The K-Medoids Clustering Method</vt:lpstr>
      <vt:lpstr>PAM (Partitioning Around Medoids)</vt:lpstr>
      <vt:lpstr>Total swapping Cost (TCih)</vt:lpstr>
      <vt:lpstr>Sum of Squared Error (SSE)</vt:lpstr>
      <vt:lpstr>Case (i) : Computation of Cjih</vt:lpstr>
      <vt:lpstr>Case (ii) : Computation of Cjih</vt:lpstr>
      <vt:lpstr>Case (iii) : Computation of Cjih</vt:lpstr>
      <vt:lpstr>Case (iv) : Computation of Cjih</vt:lpstr>
      <vt:lpstr>PAM Clustering:</vt:lpstr>
      <vt:lpstr>PAM or K-Medoids: 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PAM or K-Medoids : Different View</vt:lpstr>
      <vt:lpstr>PAM or K-Medoids : Different View</vt:lpstr>
      <vt:lpstr>PAM or K-Medoids : Different View</vt:lpstr>
      <vt:lpstr>PAM or K-Medoids : Different View</vt:lpstr>
      <vt:lpstr>PAM or K-Medoids : Different View</vt:lpstr>
      <vt:lpstr>PAM or K-Medoids : Different View</vt:lpstr>
      <vt:lpstr>PAM or K-Medoids : Different View</vt:lpstr>
      <vt:lpstr>PAM or K-Medoids : Different View</vt:lpstr>
      <vt:lpstr>PAM or K-Medoids : Different View</vt:lpstr>
      <vt:lpstr>What Is the Problem with PAM?</vt:lpstr>
      <vt:lpstr>CLARA (Clustering Large Applications)</vt:lpstr>
      <vt:lpstr>CLARA (Clustering Large Applications)</vt:lpstr>
      <vt:lpstr>CLARA (Clustering Large Applications)</vt:lpstr>
      <vt:lpstr>CLARA (Clustering Large Applications)</vt:lpstr>
      <vt:lpstr>CLARA (Clustering Large Applications)</vt:lpstr>
      <vt:lpstr>CLARA (Clustering Large Applications)</vt:lpstr>
      <vt:lpstr>PAM or K-Medoids : Different View</vt:lpstr>
      <vt:lpstr>CLARA: Different View</vt:lpstr>
      <vt:lpstr>CLARA: Different View</vt:lpstr>
      <vt:lpstr>CLARA: Different View</vt:lpstr>
      <vt:lpstr>CLARANS (“Randomized” CLARA)</vt:lpstr>
      <vt:lpstr>CLARA: Different View</vt:lpstr>
      <vt:lpstr>CLARA: Different View</vt:lpstr>
      <vt:lpstr>CLARANS</vt:lpstr>
      <vt:lpstr>CLARANS Properties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Analysis: Basic Concepts  and Algorithms</dc:title>
  <dc:creator>KRMurthy</dc:creator>
  <cp:lastModifiedBy>KRMurthy</cp:lastModifiedBy>
  <cp:revision>2</cp:revision>
  <dcterms:created xsi:type="dcterms:W3CDTF">2014-11-07T07:26:38Z</dcterms:created>
  <dcterms:modified xsi:type="dcterms:W3CDTF">2014-11-07T07:28:24Z</dcterms:modified>
</cp:coreProperties>
</file>